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64" r:id="rId2"/>
    <p:sldId id="266" r:id="rId3"/>
    <p:sldId id="278" r:id="rId4"/>
    <p:sldId id="267" r:id="rId5"/>
    <p:sldId id="280" r:id="rId6"/>
    <p:sldId id="286" r:id="rId7"/>
    <p:sldId id="323" r:id="rId8"/>
    <p:sldId id="274" r:id="rId9"/>
    <p:sldId id="294" r:id="rId10"/>
    <p:sldId id="293" r:id="rId11"/>
    <p:sldId id="324" r:id="rId12"/>
    <p:sldId id="319" r:id="rId13"/>
    <p:sldId id="289" r:id="rId14"/>
    <p:sldId id="276" r:id="rId15"/>
    <p:sldId id="285" r:id="rId16"/>
    <p:sldId id="291" r:id="rId17"/>
    <p:sldId id="325" r:id="rId18"/>
    <p:sldId id="326" r:id="rId19"/>
    <p:sldId id="297" r:id="rId20"/>
    <p:sldId id="292" r:id="rId21"/>
    <p:sldId id="288" r:id="rId22"/>
    <p:sldId id="290" r:id="rId23"/>
    <p:sldId id="296" r:id="rId24"/>
    <p:sldId id="337" r:id="rId25"/>
    <p:sldId id="338" r:id="rId26"/>
    <p:sldId id="299" r:id="rId27"/>
    <p:sldId id="303" r:id="rId28"/>
    <p:sldId id="300" r:id="rId29"/>
    <p:sldId id="304" r:id="rId30"/>
    <p:sldId id="305" r:id="rId31"/>
    <p:sldId id="306" r:id="rId32"/>
    <p:sldId id="327" r:id="rId33"/>
    <p:sldId id="317" r:id="rId34"/>
    <p:sldId id="318" r:id="rId35"/>
    <p:sldId id="301" r:id="rId36"/>
    <p:sldId id="329" r:id="rId37"/>
    <p:sldId id="340" r:id="rId38"/>
    <p:sldId id="308" r:id="rId39"/>
    <p:sldId id="309" r:id="rId40"/>
    <p:sldId id="332" r:id="rId41"/>
    <p:sldId id="333" r:id="rId42"/>
    <p:sldId id="330" r:id="rId43"/>
    <p:sldId id="328" r:id="rId44"/>
    <p:sldId id="331" r:id="rId45"/>
    <p:sldId id="334" r:id="rId46"/>
    <p:sldId id="335" r:id="rId47"/>
    <p:sldId id="310" r:id="rId48"/>
    <p:sldId id="311" r:id="rId49"/>
    <p:sldId id="322" r:id="rId50"/>
    <p:sldId id="339" r:id="rId51"/>
  </p:sldIdLst>
  <p:sldSz cx="6858000" cy="51435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342946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685891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028837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371783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1714729" algn="l" defTabSz="342946" rtl="0" eaLnBrk="1" latinLnBrk="0" hangingPunct="1"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057674" algn="l" defTabSz="342946" rtl="0" eaLnBrk="1" latinLnBrk="0" hangingPunct="1"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2400620" algn="l" defTabSz="342946" rtl="0" eaLnBrk="1" latinLnBrk="0" hangingPunct="1"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2743566" algn="l" defTabSz="342946" rtl="0" eaLnBrk="1" latinLnBrk="0" hangingPunct="1"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00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91" autoAdjust="0"/>
    <p:restoredTop sz="94660"/>
  </p:normalViewPr>
  <p:slideViewPr>
    <p:cSldViewPr>
      <p:cViewPr varScale="1">
        <p:scale>
          <a:sx n="125" d="100"/>
          <a:sy n="125" d="100"/>
        </p:scale>
        <p:origin x="1046" y="86"/>
      </p:cViewPr>
      <p:guideLst>
        <p:guide orient="horz" pos="162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72" d="100"/>
          <a:sy n="72" d="100"/>
        </p:scale>
        <p:origin x="301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66857C-3C80-4AA8-916C-D7AD4848BB1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7DAC1C-CB12-4858-818E-665F47D349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E3445C-1F2A-4341-A1A9-704E26670CF3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11FD74-7BC0-4D9A-B239-06F351E99F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90B68-D584-44ED-AAA8-F4EC6608F7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8F57A-F398-499D-B48C-4C657AC5F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0323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CFD8C384-8CC3-0C49-844C-FC9C7E2890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6195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342946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685891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028837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371783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1714729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674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620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566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D8C384-8CC3-0C49-844C-FC9C7E289062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24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/>
              <a:t>The available points are used to estimate an integral in the denominator of the likelihood function.</a:t>
            </a:r>
          </a:p>
          <a:p>
            <a:r>
              <a:rPr lang="en-US" sz="900" dirty="0"/>
              <a:t>Parameters can be interpreted under the IPP framework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D8C384-8CC3-0C49-844C-FC9C7E289062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503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D8C384-8CC3-0C49-844C-FC9C7E289062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77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900" dirty="0"/>
                  <a:t>Modern data telemetry data are highly autocorrelated due to short time intervals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9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900" dirty="0"/>
                  <a:t> between locations.</a:t>
                </a:r>
              </a:p>
              <a:p>
                <a:r>
                  <a:rPr lang="en-US" sz="900" dirty="0"/>
                  <a:t>Not all areas are equally available to an animal at any given time point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900" dirty="0"/>
                  <a:t>Modern data telemetry data are highly autocorrelated due to short time intervals (</a:t>
                </a:r>
                <a:r>
                  <a:rPr lang="en-US" sz="900" b="0" i="0">
                    <a:latin typeface="Cambria Math" panose="02040503050406030204" pitchFamily="18" charset="0"/>
                  </a:rPr>
                  <a:t>Δ𝑡)</a:t>
                </a:r>
                <a:r>
                  <a:rPr lang="en-US" sz="900" dirty="0"/>
                  <a:t> between locations.</a:t>
                </a:r>
              </a:p>
              <a:p>
                <a:r>
                  <a:rPr lang="en-US" sz="900" dirty="0"/>
                  <a:t>Not all areas are equally available to an animal at any given time point 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D8C384-8CC3-0C49-844C-FC9C7E289062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438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ranja/Documents/5-resources/ppt/2018%20ppt-with%20R/new/working%20files/graphics_HD-title-maroon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14350" y="590550"/>
            <a:ext cx="6000750" cy="857250"/>
          </a:xfrm>
        </p:spPr>
        <p:txBody>
          <a:bodyPr/>
          <a:lstStyle>
            <a:lvl1pPr algn="l">
              <a:defRPr>
                <a:solidFill>
                  <a:srgbClr val="7A0019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14350" y="2190750"/>
            <a:ext cx="6000750" cy="45720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204" indent="0">
              <a:buNone/>
              <a:defRPr sz="1350">
                <a:solidFill>
                  <a:srgbClr val="FFFFFF"/>
                </a:solidFill>
              </a:defRPr>
            </a:lvl2pPr>
            <a:lvl3pPr marL="514406" indent="0">
              <a:buNone/>
              <a:defRPr sz="1350">
                <a:solidFill>
                  <a:srgbClr val="FFFFFF"/>
                </a:solidFill>
              </a:defRPr>
            </a:lvl3pPr>
            <a:lvl4pPr marL="771609" indent="0">
              <a:buNone/>
              <a:defRPr sz="1350">
                <a:solidFill>
                  <a:srgbClr val="FFFFFF"/>
                </a:solidFill>
              </a:defRPr>
            </a:lvl4pPr>
            <a:lvl5pPr marL="1028811" indent="0">
              <a:buNone/>
              <a:defRPr sz="13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Presenter/unit/department name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" y="2647950"/>
            <a:ext cx="6000750" cy="381000"/>
          </a:xfr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204" indent="0">
              <a:buNone/>
              <a:defRPr sz="900">
                <a:solidFill>
                  <a:srgbClr val="FFFFFF"/>
                </a:solidFill>
              </a:defRPr>
            </a:lvl2pPr>
            <a:lvl3pPr marL="514406" indent="0">
              <a:buNone/>
              <a:defRPr sz="900">
                <a:solidFill>
                  <a:srgbClr val="FFFFFF"/>
                </a:solidFill>
              </a:defRPr>
            </a:lvl3pPr>
            <a:lvl4pPr marL="771609" indent="0">
              <a:buNone/>
              <a:defRPr sz="900">
                <a:solidFill>
                  <a:srgbClr val="FFFFFF"/>
                </a:solidFill>
              </a:defRPr>
            </a:lvl4pPr>
            <a:lvl5pPr marL="1028811" indent="0">
              <a:buNone/>
              <a:defRPr sz="9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3" name="graphics_HD-title-maroon.png" descr="/Users/ranja/Documents/5-resources/ppt/2018 ppt-with R/new/working files/graphics_HD-title-maroon.png"/>
          <p:cNvPicPr>
            <a:picLocks noChangeAspect="1"/>
          </p:cNvPicPr>
          <p:nvPr userDrawn="1"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760470"/>
            <a:ext cx="6858000" cy="138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702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4520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886327" y="228600"/>
            <a:ext cx="1457325" cy="40576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2" y="228600"/>
            <a:ext cx="4257675" cy="40576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9472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0150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9"/>
            <a:ext cx="5829300" cy="1021556"/>
          </a:xfrm>
        </p:spPr>
        <p:txBody>
          <a:bodyPr anchor="t"/>
          <a:lstStyle>
            <a:lvl1pPr algn="l">
              <a:defRPr sz="2250" b="0" i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125"/>
            </a:lvl1pPr>
            <a:lvl2pPr marL="257204" indent="0">
              <a:buNone/>
              <a:defRPr sz="1050"/>
            </a:lvl2pPr>
            <a:lvl3pPr marL="514406" indent="0">
              <a:buNone/>
              <a:defRPr sz="900"/>
            </a:lvl3pPr>
            <a:lvl4pPr marL="771609" indent="0">
              <a:buNone/>
              <a:defRPr sz="825"/>
            </a:lvl4pPr>
            <a:lvl5pPr marL="1028811" indent="0">
              <a:buNone/>
              <a:defRPr sz="825"/>
            </a:lvl5pPr>
            <a:lvl6pPr marL="1286015" indent="0">
              <a:buNone/>
              <a:defRPr sz="825"/>
            </a:lvl6pPr>
            <a:lvl7pPr marL="1543217" indent="0">
              <a:buNone/>
              <a:defRPr sz="825"/>
            </a:lvl7pPr>
            <a:lvl8pPr marL="1800420" indent="0">
              <a:buNone/>
              <a:defRPr sz="825"/>
            </a:lvl8pPr>
            <a:lvl9pPr marL="2057624" indent="0">
              <a:buNone/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8933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1314450"/>
            <a:ext cx="2857500" cy="2971800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314450"/>
            <a:ext cx="2857500" cy="2971800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4658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2" y="1151338"/>
            <a:ext cx="3030141" cy="47982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204" indent="0">
              <a:buNone/>
              <a:defRPr sz="1125" b="1"/>
            </a:lvl2pPr>
            <a:lvl3pPr marL="514406" indent="0">
              <a:buNone/>
              <a:defRPr sz="1050" b="1"/>
            </a:lvl3pPr>
            <a:lvl4pPr marL="771609" indent="0">
              <a:buNone/>
              <a:defRPr sz="900" b="1"/>
            </a:lvl4pPr>
            <a:lvl5pPr marL="1028811" indent="0">
              <a:buNone/>
              <a:defRPr sz="900" b="1"/>
            </a:lvl5pPr>
            <a:lvl6pPr marL="1286015" indent="0">
              <a:buNone/>
              <a:defRPr sz="900" b="1"/>
            </a:lvl6pPr>
            <a:lvl7pPr marL="1543217" indent="0">
              <a:buNone/>
              <a:defRPr sz="900" b="1"/>
            </a:lvl7pPr>
            <a:lvl8pPr marL="1800420" indent="0">
              <a:buNone/>
              <a:defRPr sz="900" b="1"/>
            </a:lvl8pPr>
            <a:lvl9pPr marL="2057624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2" y="1631156"/>
            <a:ext cx="3030141" cy="2963466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3" y="1151338"/>
            <a:ext cx="3031331" cy="47982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204" indent="0">
              <a:buNone/>
              <a:defRPr sz="1125" b="1"/>
            </a:lvl2pPr>
            <a:lvl3pPr marL="514406" indent="0">
              <a:buNone/>
              <a:defRPr sz="1050" b="1"/>
            </a:lvl3pPr>
            <a:lvl4pPr marL="771609" indent="0">
              <a:buNone/>
              <a:defRPr sz="900" b="1"/>
            </a:lvl4pPr>
            <a:lvl5pPr marL="1028811" indent="0">
              <a:buNone/>
              <a:defRPr sz="900" b="1"/>
            </a:lvl5pPr>
            <a:lvl6pPr marL="1286015" indent="0">
              <a:buNone/>
              <a:defRPr sz="900" b="1"/>
            </a:lvl6pPr>
            <a:lvl7pPr marL="1543217" indent="0">
              <a:buNone/>
              <a:defRPr sz="900" b="1"/>
            </a:lvl7pPr>
            <a:lvl8pPr marL="1800420" indent="0">
              <a:buNone/>
              <a:defRPr sz="900" b="1"/>
            </a:lvl8pPr>
            <a:lvl9pPr marL="2057624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3" y="1631156"/>
            <a:ext cx="3031331" cy="2963466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390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8065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0295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5" y="204790"/>
            <a:ext cx="2256235" cy="871538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9" y="204797"/>
            <a:ext cx="3833813" cy="4389835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5" y="1076328"/>
            <a:ext cx="2256235" cy="3518297"/>
          </a:xfrm>
        </p:spPr>
        <p:txBody>
          <a:bodyPr/>
          <a:lstStyle>
            <a:lvl1pPr marL="0" indent="0">
              <a:buNone/>
              <a:defRPr sz="825"/>
            </a:lvl1pPr>
            <a:lvl2pPr marL="257204" indent="0">
              <a:buNone/>
              <a:defRPr sz="675"/>
            </a:lvl2pPr>
            <a:lvl3pPr marL="514406" indent="0">
              <a:buNone/>
              <a:defRPr sz="600"/>
            </a:lvl3pPr>
            <a:lvl4pPr marL="771609" indent="0">
              <a:buNone/>
              <a:defRPr sz="525"/>
            </a:lvl4pPr>
            <a:lvl5pPr marL="1028811" indent="0">
              <a:buNone/>
              <a:defRPr sz="525"/>
            </a:lvl5pPr>
            <a:lvl6pPr marL="1286015" indent="0">
              <a:buNone/>
              <a:defRPr sz="525"/>
            </a:lvl6pPr>
            <a:lvl7pPr marL="1543217" indent="0">
              <a:buNone/>
              <a:defRPr sz="525"/>
            </a:lvl7pPr>
            <a:lvl8pPr marL="1800420" indent="0">
              <a:buNone/>
              <a:defRPr sz="525"/>
            </a:lvl8pPr>
            <a:lvl9pPr marL="2057624" indent="0">
              <a:buNone/>
              <a:defRPr sz="5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9548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3"/>
            <a:ext cx="4114800" cy="425054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1800"/>
            </a:lvl1pPr>
            <a:lvl2pPr marL="257204" indent="0">
              <a:buNone/>
              <a:defRPr sz="1575"/>
            </a:lvl2pPr>
            <a:lvl3pPr marL="514406" indent="0">
              <a:buNone/>
              <a:defRPr sz="1350"/>
            </a:lvl3pPr>
            <a:lvl4pPr marL="771609" indent="0">
              <a:buNone/>
              <a:defRPr sz="1125"/>
            </a:lvl4pPr>
            <a:lvl5pPr marL="1028811" indent="0">
              <a:buNone/>
              <a:defRPr sz="1125"/>
            </a:lvl5pPr>
            <a:lvl6pPr marL="1286015" indent="0">
              <a:buNone/>
              <a:defRPr sz="1125"/>
            </a:lvl6pPr>
            <a:lvl7pPr marL="1543217" indent="0">
              <a:buNone/>
              <a:defRPr sz="1125"/>
            </a:lvl7pPr>
            <a:lvl8pPr marL="1800420" indent="0">
              <a:buNone/>
              <a:defRPr sz="1125"/>
            </a:lvl8pPr>
            <a:lvl9pPr marL="2057624" indent="0">
              <a:buNone/>
              <a:defRPr sz="1125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11"/>
            <a:ext cx="4114800" cy="603647"/>
          </a:xfrm>
        </p:spPr>
        <p:txBody>
          <a:bodyPr/>
          <a:lstStyle>
            <a:lvl1pPr marL="0" indent="0">
              <a:buNone/>
              <a:defRPr sz="825"/>
            </a:lvl1pPr>
            <a:lvl2pPr marL="257204" indent="0">
              <a:buNone/>
              <a:defRPr sz="675"/>
            </a:lvl2pPr>
            <a:lvl3pPr marL="514406" indent="0">
              <a:buNone/>
              <a:defRPr sz="600"/>
            </a:lvl3pPr>
            <a:lvl4pPr marL="771609" indent="0">
              <a:buNone/>
              <a:defRPr sz="525"/>
            </a:lvl4pPr>
            <a:lvl5pPr marL="1028811" indent="0">
              <a:buNone/>
              <a:defRPr sz="525"/>
            </a:lvl5pPr>
            <a:lvl6pPr marL="1286015" indent="0">
              <a:buNone/>
              <a:defRPr sz="525"/>
            </a:lvl6pPr>
            <a:lvl7pPr marL="1543217" indent="0">
              <a:buNone/>
              <a:defRPr sz="525"/>
            </a:lvl7pPr>
            <a:lvl8pPr marL="1800420" indent="0">
              <a:buNone/>
              <a:defRPr sz="525"/>
            </a:lvl8pPr>
            <a:lvl9pPr marL="2057624" indent="0">
              <a:buNone/>
              <a:defRPr sz="5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9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file://localhost/Users/ranja/Documents/5-resources/ppt/2018%20ppt-with%20R/new/working%20files/graphics_HD-M-maroon.png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14350" y="228600"/>
            <a:ext cx="58293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9" tIns="34295" rIns="68589" bIns="3429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350" y="1314450"/>
            <a:ext cx="58293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9" tIns="34295" rIns="68589" bIns="342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graphics_HD-M-maroon.png" descr="/Users/ranja/Documents/5-resources/ppt/2018 ppt-with R/new/working files/graphics_HD-M-maroon.png"/>
          <p:cNvPicPr>
            <a:picLocks noChangeAspect="1"/>
          </p:cNvPicPr>
          <p:nvPr userDrawn="1"/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852040"/>
            <a:ext cx="6858000" cy="2914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475" b="0">
          <a:solidFill>
            <a:srgbClr val="7A0019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5pPr>
      <a:lvl6pPr marL="257204"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6pPr>
      <a:lvl7pPr marL="514406"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7pPr>
      <a:lvl8pPr marL="771609"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8pPr>
      <a:lvl9pPr marL="1028811"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192902" indent="-1929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•"/>
        <a:defRPr sz="1800">
          <a:solidFill>
            <a:srgbClr val="595959"/>
          </a:solidFill>
          <a:latin typeface="+mn-lt"/>
          <a:ea typeface="ＭＳ Ｐゴシック" charset="0"/>
          <a:cs typeface="ＭＳ Ｐゴシック" charset="0"/>
        </a:defRPr>
      </a:lvl1pPr>
      <a:lvl2pPr marL="417955" indent="-16075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–"/>
        <a:defRPr sz="1575">
          <a:solidFill>
            <a:srgbClr val="595959"/>
          </a:solidFill>
          <a:latin typeface="+mn-lt"/>
          <a:ea typeface="ＭＳ Ｐゴシック" charset="0"/>
        </a:defRPr>
      </a:lvl2pPr>
      <a:lvl3pPr marL="643007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•"/>
        <a:defRPr sz="1350">
          <a:solidFill>
            <a:srgbClr val="595959"/>
          </a:solidFill>
          <a:latin typeface="+mn-lt"/>
          <a:ea typeface="ＭＳ Ｐゴシック" charset="0"/>
        </a:defRPr>
      </a:lvl3pPr>
      <a:lvl4pPr marL="900211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–"/>
        <a:defRPr sz="1125">
          <a:solidFill>
            <a:srgbClr val="595959"/>
          </a:solidFill>
          <a:latin typeface="+mn-lt"/>
          <a:ea typeface="ＭＳ Ｐゴシック" charset="0"/>
        </a:defRPr>
      </a:lvl4pPr>
      <a:lvl5pPr marL="1157413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125">
          <a:solidFill>
            <a:srgbClr val="595959"/>
          </a:solidFill>
          <a:latin typeface="+mn-lt"/>
          <a:ea typeface="ＭＳ Ｐゴシック" charset="0"/>
        </a:defRPr>
      </a:lvl5pPr>
      <a:lvl6pPr marL="1414616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125">
          <a:solidFill>
            <a:schemeClr val="tx1"/>
          </a:solidFill>
          <a:latin typeface="+mn-lt"/>
          <a:ea typeface="+mn-ea"/>
        </a:defRPr>
      </a:lvl6pPr>
      <a:lvl7pPr marL="1671818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125">
          <a:solidFill>
            <a:schemeClr val="tx1"/>
          </a:solidFill>
          <a:latin typeface="+mn-lt"/>
          <a:ea typeface="+mn-ea"/>
        </a:defRPr>
      </a:lvl7pPr>
      <a:lvl8pPr marL="1929022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125">
          <a:solidFill>
            <a:schemeClr val="tx1"/>
          </a:solidFill>
          <a:latin typeface="+mn-lt"/>
          <a:ea typeface="+mn-ea"/>
        </a:defRPr>
      </a:lvl8pPr>
      <a:lvl9pPr marL="2186225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125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1pPr>
      <a:lvl2pPr marL="257204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2pPr>
      <a:lvl3pPr marL="514406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771609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028811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286015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1543217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1800420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057624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7.jpeg"/><Relationship Id="rId4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1.png"/><Relationship Id="rId2" Type="http://schemas.openxmlformats.org/officeDocument/2006/relationships/image" Target="../media/image69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75" y="438150"/>
            <a:ext cx="6343650" cy="642938"/>
          </a:xfrm>
        </p:spPr>
        <p:txBody>
          <a:bodyPr/>
          <a:lstStyle/>
          <a:p>
            <a:pPr algn="ctr"/>
            <a:r>
              <a:rPr lang="en-US" sz="2025" dirty="0"/>
              <a:t>An Introduction to Resource and Step-Selection Functions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9740134-98B5-432E-8884-FE5A7E176DFB}"/>
              </a:ext>
            </a:extLst>
          </p:cNvPr>
          <p:cNvSpPr txBox="1">
            <a:spLocks/>
          </p:cNvSpPr>
          <p:nvPr/>
        </p:nvSpPr>
        <p:spPr bwMode="auto">
          <a:xfrm>
            <a:off x="381000" y="1404929"/>
            <a:ext cx="6343650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1442" tIns="25721" rIns="51442" bIns="25721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300" b="0">
                <a:solidFill>
                  <a:srgbClr val="7A0019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5pPr>
            <a:lvl6pPr marL="342946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685891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028837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371783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spcAft>
                <a:spcPts val="450"/>
              </a:spcAft>
            </a:pPr>
            <a:r>
              <a:rPr lang="en-US" sz="1350" kern="0" dirty="0">
                <a:solidFill>
                  <a:schemeClr val="tx1"/>
                </a:solidFill>
              </a:rPr>
              <a:t>John Fieberg, Professor, </a:t>
            </a:r>
          </a:p>
          <a:p>
            <a:pPr algn="ctr">
              <a:spcAft>
                <a:spcPts val="450"/>
              </a:spcAft>
            </a:pPr>
            <a:r>
              <a:rPr lang="en-US" sz="1350" kern="0" dirty="0">
                <a:solidFill>
                  <a:schemeClr val="tx1"/>
                </a:solidFill>
              </a:rPr>
              <a:t>Department of Fisheries, Wildlife, and Conservation Biology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7BFD7D-4018-4795-B485-231FCBA1B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174" y="2547072"/>
            <a:ext cx="2012479" cy="1623055"/>
          </a:xfrm>
          <a:prstGeom prst="rect">
            <a:avLst/>
          </a:prstGeom>
        </p:spPr>
      </p:pic>
      <p:pic>
        <p:nvPicPr>
          <p:cNvPr id="10" name="Picture 9" descr="A group of animals in a field&#10;&#10;Description automatically generated with medium confidence">
            <a:extLst>
              <a:ext uri="{FF2B5EF4-FFF2-40B4-BE49-F238E27FC236}">
                <a16:creationId xmlns:a16="http://schemas.microsoft.com/office/drawing/2014/main" id="{E6071605-B70E-4FCD-AB21-A3E7994D7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554442"/>
            <a:ext cx="1231834" cy="1623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DD6223-0EF6-4B54-8590-DEC6FDFCF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597" y="2561279"/>
            <a:ext cx="2297940" cy="769185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B0618-A240-4E68-944C-346499911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2596" y="3417102"/>
            <a:ext cx="2219354" cy="7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99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D1A8E-658C-4B4E-A432-C1F9798D2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245" y="133350"/>
            <a:ext cx="5829300" cy="642938"/>
          </a:xfrm>
        </p:spPr>
        <p:txBody>
          <a:bodyPr/>
          <a:lstStyle/>
          <a:p>
            <a:r>
              <a:rPr lang="en-US" dirty="0"/>
              <a:t>Resource-Selection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D103E2-5AA4-4ACE-92F4-31BD694300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77059"/>
                <a:ext cx="5829300" cy="2228850"/>
              </a:xfrm>
            </p:spPr>
            <p:txBody>
              <a:bodyPr/>
              <a:lstStyle/>
              <a:p>
                <a:r>
                  <a:rPr lang="en-US" dirty="0"/>
                  <a:t>Observed locations: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= 1, background/available locations: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0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𝐵𝑒𝑟𝑛𝑜𝑢𝑙𝑙𝑖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/(1−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]=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D103E2-5AA4-4ACE-92F4-31BD694300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77059"/>
                <a:ext cx="5829300" cy="2228850"/>
              </a:xfrm>
              <a:blipFill>
                <a:blip r:embed="rId2"/>
                <a:stretch>
                  <a:fillRect l="-1046" t="-1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DEDBDB-4F75-464B-A9A5-8EB2320D156D}"/>
                  </a:ext>
                </a:extLst>
              </p:cNvPr>
              <p:cNvSpPr txBox="1"/>
              <p:nvPr/>
            </p:nvSpPr>
            <p:spPr>
              <a:xfrm>
                <a:off x="364100" y="2647950"/>
                <a:ext cx="6015499" cy="2288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595959"/>
                    </a:solidFill>
                  </a:rPr>
                  <a:t>Used and background points may not be mutually exclusive</a:t>
                </a: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595959"/>
                    </a:solidFill>
                    <a:latin typeface="+mn-lt"/>
                  </a:rPr>
                  <a:t>Modeling points in continuous space rather than discrete sample units</a:t>
                </a: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595959"/>
                    </a:solidFill>
                    <a:latin typeface="+mn-lt"/>
                  </a:rPr>
                  <a:t> depends on the number of background points</a:t>
                </a:r>
                <a:endParaRPr lang="en-US" sz="1600" dirty="0">
                  <a:solidFill>
                    <a:srgbClr val="595959"/>
                  </a:solidFill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595959"/>
                    </a:solidFill>
                  </a:rPr>
                  <a:t>How many random points should we include? </a:t>
                </a: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595959"/>
                    </a:solidFill>
                  </a:rPr>
                  <a:t>How to interpret parameters in </a:t>
                </a:r>
                <a:r>
                  <a:rPr lang="en-US" sz="1600" dirty="0">
                    <a:solidFill>
                      <a:schemeClr val="accent1"/>
                    </a:solidFill>
                    <a:latin typeface="+mn-lt"/>
                  </a:rPr>
                  <a:t>Resource-Selection Functions (RSF)</a:t>
                </a:r>
              </a:p>
              <a:p>
                <a:pPr algn="ctr"/>
                <a:r>
                  <a:rPr lang="en-US" sz="1600" dirty="0">
                    <a:solidFill>
                      <a:schemeClr val="accent1"/>
                    </a:solidFill>
                    <a:latin typeface="+mn-lt"/>
                  </a:rPr>
                  <a:t> </a:t>
                </a:r>
                <a:r>
                  <a:rPr lang="en-US" sz="1600" dirty="0">
                    <a:solidFill>
                      <a:srgbClr val="595959"/>
                    </a:solidFill>
                    <a:latin typeface="+mn-lt"/>
                  </a:rPr>
                  <a:t>(RSF) = exp(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60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rgbClr val="595959"/>
                  </a:solidFill>
                  <a:latin typeface="+mn-lt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95959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DEDBDB-4F75-464B-A9A5-8EB2320D1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100" y="2647950"/>
                <a:ext cx="6015499" cy="2288832"/>
              </a:xfrm>
              <a:prstGeom prst="rect">
                <a:avLst/>
              </a:prstGeom>
              <a:blipFill>
                <a:blip r:embed="rId3"/>
                <a:stretch>
                  <a:fillRect l="-405" t="-798" r="-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282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7DB3E-AE76-4135-A458-3636E0379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61950"/>
            <a:ext cx="5829300" cy="2971800"/>
          </a:xfrm>
        </p:spPr>
        <p:txBody>
          <a:bodyPr/>
          <a:lstStyle/>
          <a:p>
            <a:pPr marL="0" indent="0" algn="l">
              <a:buNone/>
            </a:pPr>
            <a:r>
              <a:rPr lang="en-US" sz="2200" b="0" i="0" u="none" strike="noStrike" baseline="0" dirty="0">
                <a:solidFill>
                  <a:srgbClr val="000000"/>
                </a:solidFill>
                <a:latin typeface="NimbusSanL-Regu"/>
              </a:rPr>
              <a:t>Traditionally, </a:t>
            </a:r>
            <a:r>
              <a:rPr lang="en-US" sz="2200" b="1" i="0" u="none" strike="noStrike" baseline="0" dirty="0">
                <a:solidFill>
                  <a:srgbClr val="000000"/>
                </a:solidFill>
                <a:latin typeface="NimbusSanL-Bold"/>
              </a:rPr>
              <a:t>resource-selection functions </a:t>
            </a:r>
            <a:r>
              <a:rPr lang="en-US" sz="2200" b="0" i="0" u="none" strike="noStrike" baseline="0" dirty="0">
                <a:solidFill>
                  <a:srgbClr val="000000"/>
                </a:solidFill>
                <a:latin typeface="NimbusSanL-Regu"/>
              </a:rPr>
              <a:t>were described as measuring “relative probabilities of use.”</a:t>
            </a:r>
            <a:br>
              <a:rPr lang="en-US" sz="2200" b="0" i="0" u="none" strike="noStrike" baseline="0" dirty="0">
                <a:solidFill>
                  <a:srgbClr val="000000"/>
                </a:solidFill>
                <a:latin typeface="NimbusSanL-Regu"/>
              </a:rPr>
            </a:br>
            <a:endParaRPr lang="en-US" sz="2200" b="0" i="0" u="none" strike="noStrike" baseline="0" dirty="0">
              <a:solidFill>
                <a:srgbClr val="000000"/>
              </a:solidFill>
              <a:latin typeface="NimbusSanL-Regu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Probability of using a site depends on the size of the site and how long individuals are monitored.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Probability of using a point in space = 0 (to ensure integration over space = 1 for continuous probability distributions).</a:t>
            </a:r>
          </a:p>
          <a:p>
            <a:pPr marL="0" indent="0" algn="l">
              <a:buNone/>
            </a:pPr>
            <a:endParaRPr lang="en-US" dirty="0">
              <a:solidFill>
                <a:srgbClr val="000000"/>
              </a:solidFill>
              <a:latin typeface="NimbusSanL-Regu"/>
            </a:endParaRPr>
          </a:p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Better to think of modeling hazards (rates of use), which can</a:t>
            </a:r>
            <a:r>
              <a:rPr lang="en-US" sz="1800" b="0" i="0" u="none" strike="noStrike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be integrated over time or space to estimate utilization</a:t>
            </a:r>
            <a:r>
              <a:rPr lang="en-US" sz="1800" b="0" i="0" u="none" strike="noStrike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distributions.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14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Diagram&#10;&#10;Description automatically generated">
            <a:extLst>
              <a:ext uri="{FF2B5EF4-FFF2-40B4-BE49-F238E27FC236}">
                <a16:creationId xmlns:a16="http://schemas.microsoft.com/office/drawing/2014/main" id="{C43EF12C-0589-4D58-9D53-6CB460E62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54" y="1486678"/>
            <a:ext cx="1391172" cy="983159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0BB672F-347A-4F41-868D-5ABAAFAD6ADA}"/>
              </a:ext>
            </a:extLst>
          </p:cNvPr>
          <p:cNvSpPr/>
          <p:nvPr/>
        </p:nvSpPr>
        <p:spPr>
          <a:xfrm>
            <a:off x="751511" y="2554425"/>
            <a:ext cx="1286516" cy="416514"/>
          </a:xfrm>
          <a:custGeom>
            <a:avLst/>
            <a:gdLst>
              <a:gd name="connsiteX0" fmla="*/ 0 w 1715354"/>
              <a:gd name="connsiteY0" fmla="*/ 0 h 555352"/>
              <a:gd name="connsiteX1" fmla="*/ 1715354 w 1715354"/>
              <a:gd name="connsiteY1" fmla="*/ 0 h 555352"/>
              <a:gd name="connsiteX2" fmla="*/ 1715354 w 1715354"/>
              <a:gd name="connsiteY2" fmla="*/ 555352 h 555352"/>
              <a:gd name="connsiteX3" fmla="*/ 0 w 1715354"/>
              <a:gd name="connsiteY3" fmla="*/ 555352 h 555352"/>
              <a:gd name="connsiteX4" fmla="*/ 0 w 1715354"/>
              <a:gd name="connsiteY4" fmla="*/ 0 h 55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5354" h="555352">
                <a:moveTo>
                  <a:pt x="0" y="0"/>
                </a:moveTo>
                <a:lnTo>
                  <a:pt x="1715354" y="0"/>
                </a:lnTo>
                <a:lnTo>
                  <a:pt x="1715354" y="555352"/>
                </a:lnTo>
                <a:lnTo>
                  <a:pt x="0" y="555352"/>
                </a:lnTo>
                <a:lnTo>
                  <a:pt x="0" y="0"/>
                </a:lnTo>
                <a:close/>
              </a:path>
            </a:pathLst>
          </a:custGeom>
          <a:effectLst>
            <a:innerShdw blurRad="63500" dist="50800" dir="13500000">
              <a:schemeClr val="bg1">
                <a:lumMod val="50000"/>
              </a:schemeClr>
            </a:innerShdw>
          </a:effectLst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algn="ctr" defTabSz="466713">
              <a:lnSpc>
                <a:spcPct val="90000"/>
              </a:lnSpc>
              <a:spcAft>
                <a:spcPct val="35000"/>
              </a:spcAft>
              <a:defRPr b="1"/>
            </a:pPr>
            <a:r>
              <a:rPr lang="en-US" sz="1050" dirty="0"/>
              <a:t>Species-Habitat-Association Models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3D7826B-D8C3-48D4-8A33-7785131AA2A3}"/>
              </a:ext>
            </a:extLst>
          </p:cNvPr>
          <p:cNvSpPr/>
          <p:nvPr/>
        </p:nvSpPr>
        <p:spPr>
          <a:xfrm>
            <a:off x="751511" y="3000291"/>
            <a:ext cx="1286516" cy="508328"/>
          </a:xfrm>
          <a:custGeom>
            <a:avLst/>
            <a:gdLst>
              <a:gd name="connsiteX0" fmla="*/ 0 w 1715354"/>
              <a:gd name="connsiteY0" fmla="*/ 0 h 677770"/>
              <a:gd name="connsiteX1" fmla="*/ 1715354 w 1715354"/>
              <a:gd name="connsiteY1" fmla="*/ 0 h 677770"/>
              <a:gd name="connsiteX2" fmla="*/ 1715354 w 1715354"/>
              <a:gd name="connsiteY2" fmla="*/ 677770 h 677770"/>
              <a:gd name="connsiteX3" fmla="*/ 0 w 1715354"/>
              <a:gd name="connsiteY3" fmla="*/ 677770 h 677770"/>
              <a:gd name="connsiteX4" fmla="*/ 0 w 1715354"/>
              <a:gd name="connsiteY4" fmla="*/ 0 h 677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5354" h="677770">
                <a:moveTo>
                  <a:pt x="0" y="0"/>
                </a:moveTo>
                <a:lnTo>
                  <a:pt x="1715354" y="0"/>
                </a:lnTo>
                <a:lnTo>
                  <a:pt x="1715354" y="677770"/>
                </a:lnTo>
                <a:lnTo>
                  <a:pt x="0" y="677770"/>
                </a:lnTo>
                <a:lnTo>
                  <a:pt x="0" y="0"/>
                </a:lnTo>
                <a:close/>
              </a:path>
            </a:pathLst>
          </a:custGeom>
          <a:effectLst>
            <a:innerShdw blurRad="63500" dist="50800" dir="13500000">
              <a:schemeClr val="bg1">
                <a:lumMod val="50000"/>
              </a:schemeClr>
            </a:innerShdw>
          </a:effectLst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algn="ctr" defTabSz="366704">
              <a:lnSpc>
                <a:spcPct val="90000"/>
              </a:lnSpc>
              <a:spcAft>
                <a:spcPct val="35000"/>
              </a:spcAft>
            </a:pPr>
            <a:r>
              <a:rPr lang="en-US" sz="825" dirty="0"/>
              <a:t>Species Distribution Models</a:t>
            </a:r>
          </a:p>
          <a:p>
            <a:pPr algn="ctr" defTabSz="366704">
              <a:lnSpc>
                <a:spcPct val="90000"/>
              </a:lnSpc>
              <a:spcAft>
                <a:spcPct val="35000"/>
              </a:spcAft>
            </a:pPr>
            <a:r>
              <a:rPr lang="en-US" sz="825" dirty="0"/>
              <a:t>Habitat-Selection Models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322FDA-0434-42A8-8ACF-12412995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43" y="282728"/>
            <a:ext cx="5829300" cy="6429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3D04EB-F7C0-4307-A630-B5710E9032D0}"/>
              </a:ext>
            </a:extLst>
          </p:cNvPr>
          <p:cNvSpPr/>
          <p:nvPr/>
        </p:nvSpPr>
        <p:spPr>
          <a:xfrm>
            <a:off x="5053227" y="2968663"/>
            <a:ext cx="1286516" cy="508328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6F0DB3-A5F8-4DF0-901F-EBCAAB72A3E4}"/>
              </a:ext>
            </a:extLst>
          </p:cNvPr>
          <p:cNvGrpSpPr/>
          <p:nvPr/>
        </p:nvGrpSpPr>
        <p:grpSpPr>
          <a:xfrm>
            <a:off x="2539867" y="1329351"/>
            <a:ext cx="1373330" cy="2127076"/>
            <a:chOff x="2590800" y="942635"/>
            <a:chExt cx="1831106" cy="2836101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E654A13-2721-44E2-9F77-CD764256CAEF}"/>
                </a:ext>
              </a:extLst>
            </p:cNvPr>
            <p:cNvSpPr/>
            <p:nvPr/>
          </p:nvSpPr>
          <p:spPr>
            <a:xfrm>
              <a:off x="2706552" y="2506478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Frameworks for Interpreting Parameters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9B73B74-4EE6-4F88-BB88-9208E52CA09E}"/>
                </a:ext>
              </a:extLst>
            </p:cNvPr>
            <p:cNvSpPr/>
            <p:nvPr/>
          </p:nvSpPr>
          <p:spPr>
            <a:xfrm>
              <a:off x="2706552" y="3100966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Inhomogeneous Spatial Point Process</a:t>
              </a:r>
            </a:p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Weighted Distribution Theory </a:t>
              </a:r>
            </a:p>
          </p:txBody>
        </p:sp>
        <p:sp>
          <p:nvSpPr>
            <p:cNvPr id="12" name="Rectangle 11" descr="Head with Gears">
              <a:extLst>
                <a:ext uri="{FF2B5EF4-FFF2-40B4-BE49-F238E27FC236}">
                  <a16:creationId xmlns:a16="http://schemas.microsoft.com/office/drawing/2014/main" id="{24297FA5-7ED6-4C5D-A0AA-FC2B6AF42EBF}"/>
                </a:ext>
              </a:extLst>
            </p:cNvPr>
            <p:cNvSpPr/>
            <p:nvPr/>
          </p:nvSpPr>
          <p:spPr>
            <a:xfrm>
              <a:off x="2590800" y="942635"/>
              <a:ext cx="1747987" cy="1519387"/>
            </a:xfrm>
            <a:prstGeom prst="rect">
              <a:avLst/>
            </a:prstGeom>
            <a:blipFill rotWithShape="1">
              <a:blip r:embed="rId3"/>
              <a:srcRect/>
              <a:stretch>
                <a:fillRect l="-1000" r="-1000"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829AF9-228A-4D69-A1E4-0D7C27F83E18}"/>
              </a:ext>
            </a:extLst>
          </p:cNvPr>
          <p:cNvGrpSpPr/>
          <p:nvPr/>
        </p:nvGrpSpPr>
        <p:grpSpPr>
          <a:xfrm>
            <a:off x="4470935" y="1554112"/>
            <a:ext cx="1799247" cy="1933940"/>
            <a:chOff x="4419600" y="1200150"/>
            <a:chExt cx="2398996" cy="257858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046586-B260-46EA-9D25-834A5E594624}"/>
                </a:ext>
              </a:extLst>
            </p:cNvPr>
            <p:cNvSpPr/>
            <p:nvPr/>
          </p:nvSpPr>
          <p:spPr>
            <a:xfrm>
              <a:off x="4722093" y="2506478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Modeling Animal Movement 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FAA4941-BA20-4C69-8208-60F90DE9DEE5}"/>
                </a:ext>
              </a:extLst>
            </p:cNvPr>
            <p:cNvSpPr/>
            <p:nvPr/>
          </p:nvSpPr>
          <p:spPr>
            <a:xfrm>
              <a:off x="4722093" y="3100966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Integrated Step-Selection Functions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7BDA42C-9FDD-4135-8042-66640B84B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9600" y="1200150"/>
              <a:ext cx="2398996" cy="1261872"/>
            </a:xfrm>
            <a:prstGeom prst="rect">
              <a:avLst/>
            </a:prstGeom>
          </p:spPr>
        </p:pic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C607CFF3-06CF-4E47-AC16-BAAAF5A7671B}"/>
              </a:ext>
            </a:extLst>
          </p:cNvPr>
          <p:cNvSpPr/>
          <p:nvPr/>
        </p:nvSpPr>
        <p:spPr bwMode="auto">
          <a:xfrm>
            <a:off x="514350" y="1276350"/>
            <a:ext cx="1645846" cy="2667000"/>
          </a:xfrm>
          <a:prstGeom prst="ellipse">
            <a:avLst/>
          </a:prstGeom>
          <a:solidFill>
            <a:schemeClr val="bg2">
              <a:alpha val="6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D288397-FD7D-4C87-A826-0CB543D4D070}"/>
              </a:ext>
            </a:extLst>
          </p:cNvPr>
          <p:cNvSpPr/>
          <p:nvPr/>
        </p:nvSpPr>
        <p:spPr bwMode="auto">
          <a:xfrm>
            <a:off x="2456643" y="1167016"/>
            <a:ext cx="1645846" cy="2667000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434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34D2C-1838-45E1-ACE2-051E88B03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Frameworks for Interpreting Parameters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241160-348D-4AC0-ACE4-41944DB7E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27" y="994716"/>
            <a:ext cx="4965973" cy="1398771"/>
          </a:xfrm>
          <a:prstGeom prst="rect">
            <a:avLst/>
          </a:prstGeom>
        </p:spPr>
      </p:pic>
      <p:pic>
        <p:nvPicPr>
          <p:cNvPr id="9218" name="Picture 2" descr="Tal Avgar | USU">
            <a:extLst>
              <a:ext uri="{FF2B5EF4-FFF2-40B4-BE49-F238E27FC236}">
                <a16:creationId xmlns:a16="http://schemas.microsoft.com/office/drawing/2014/main" id="{74CE5FAB-7E2A-4302-A46C-C1AC49F5E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3" y="2461379"/>
            <a:ext cx="992596" cy="132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91346E-C560-4496-BDB1-908190271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73" y="2461379"/>
            <a:ext cx="1442800" cy="1325166"/>
          </a:xfrm>
          <a:prstGeom prst="rect">
            <a:avLst/>
          </a:prstGeom>
        </p:spPr>
      </p:pic>
      <p:pic>
        <p:nvPicPr>
          <p:cNvPr id="9220" name="Picture 4" descr="Brian Smith | USU">
            <a:extLst>
              <a:ext uri="{FF2B5EF4-FFF2-40B4-BE49-F238E27FC236}">
                <a16:creationId xmlns:a16="http://schemas.microsoft.com/office/drawing/2014/main" id="{D82A7827-329F-4519-A639-299DD2B07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824" y="2476590"/>
            <a:ext cx="941127" cy="13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D6AF191-6EF4-4339-A3D8-544B0CCA135A}"/>
              </a:ext>
            </a:extLst>
          </p:cNvPr>
          <p:cNvSpPr txBox="1"/>
          <p:nvPr/>
        </p:nvSpPr>
        <p:spPr>
          <a:xfrm>
            <a:off x="409268" y="3814660"/>
            <a:ext cx="1257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Johannes Signer, University of </a:t>
            </a:r>
            <a:r>
              <a:rPr lang="en-US" sz="600" dirty="0" err="1"/>
              <a:t>Goettingen</a:t>
            </a:r>
            <a:r>
              <a:rPr lang="en-US" sz="600" dirty="0"/>
              <a:t>, Germany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8EF434-A569-4761-B96A-0FC6AED7A87E}"/>
              </a:ext>
            </a:extLst>
          </p:cNvPr>
          <p:cNvSpPr txBox="1"/>
          <p:nvPr/>
        </p:nvSpPr>
        <p:spPr>
          <a:xfrm>
            <a:off x="1895009" y="3814279"/>
            <a:ext cx="1257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Tal </a:t>
            </a:r>
            <a:r>
              <a:rPr lang="en-US" sz="600" dirty="0" err="1"/>
              <a:t>Avgar</a:t>
            </a:r>
            <a:r>
              <a:rPr lang="en-US" sz="600" dirty="0"/>
              <a:t>, Utah State University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2A757F-1C41-40AC-BAA8-813E9BA4D995}"/>
              </a:ext>
            </a:extLst>
          </p:cNvPr>
          <p:cNvSpPr txBox="1"/>
          <p:nvPr/>
        </p:nvSpPr>
        <p:spPr>
          <a:xfrm>
            <a:off x="3143251" y="3814280"/>
            <a:ext cx="1257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Brian Smith, Grad Student, Utah State University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2D0653-FE01-44FD-9D4E-651F2758FD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0473" y="2437146"/>
            <a:ext cx="1969666" cy="158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945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225152-2896-4AF7-9626-E3ADA6208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881" y="590550"/>
            <a:ext cx="3482349" cy="1265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00D097-CA9E-4EFC-8776-5A82EB8AA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343150"/>
            <a:ext cx="3164681" cy="10692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F3CFDA-9A68-4ECB-8923-67FF0A16E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30" y="438150"/>
            <a:ext cx="2914650" cy="11787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9880E-F289-42A5-9ECE-0DB8A8F9A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0881" y="2571750"/>
            <a:ext cx="3067642" cy="97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19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115ED-7702-4374-9977-350A8B52C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8606"/>
            <a:ext cx="5829300" cy="642938"/>
          </a:xfrm>
        </p:spPr>
        <p:txBody>
          <a:bodyPr/>
          <a:lstStyle/>
          <a:p>
            <a:r>
              <a:rPr lang="en-US" sz="2100" dirty="0"/>
              <a:t>Inhomogeneous Poisson Point Process (IPP)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23689-E8AA-4052-8E9B-DA0AC69D4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4345" y="1047750"/>
                <a:ext cx="5829300" cy="2228850"/>
              </a:xfrm>
            </p:spPr>
            <p:txBody>
              <a:bodyPr/>
              <a:lstStyle/>
              <a:p>
                <a:r>
                  <a:rPr lang="en-US" sz="1650" dirty="0"/>
                  <a:t>Model density as a function of spatial predictors</a:t>
                </a:r>
              </a:p>
              <a:p>
                <a:pPr marL="0" indent="0">
                  <a:buNone/>
                </a:pPr>
                <a:endParaRPr lang="en-US" sz="165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5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d>
                                <m:dPr>
                                  <m:ctrlP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165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5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650" i="1">
                          <a:latin typeface="Cambria Math" panose="02040503050406030204" pitchFamily="18" charset="0"/>
                        </a:rPr>
                        <m:t>+…</m:t>
                      </m:r>
                      <m:sSub>
                        <m:sSub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65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1650" dirty="0"/>
              </a:p>
              <a:p>
                <a14:m>
                  <m:oMath xmlns:m="http://schemas.openxmlformats.org/officeDocument/2006/math">
                    <m:r>
                      <a:rPr lang="en-US" sz="1650" i="1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1650" dirty="0"/>
                  <a:t> is the </a:t>
                </a:r>
                <a:r>
                  <a:rPr lang="en-US" sz="1650" dirty="0">
                    <a:solidFill>
                      <a:schemeClr val="accent1"/>
                    </a:solidFill>
                  </a:rPr>
                  <a:t>intensity function </a:t>
                </a:r>
                <a:r>
                  <a:rPr lang="en-US" sz="1650" dirty="0"/>
                  <a:t>and describes the expected density in a small sphere around </a:t>
                </a:r>
                <a14:m>
                  <m:oMath xmlns:m="http://schemas.openxmlformats.org/officeDocument/2006/math">
                    <m:r>
                      <a:rPr lang="en-US" sz="165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5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500" dirty="0"/>
                  <a:t> </a:t>
                </a:r>
                <a:endParaRPr lang="en-US" sz="165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23689-E8AA-4052-8E9B-DA0AC69D4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4345" y="1047750"/>
                <a:ext cx="5829300" cy="2228850"/>
              </a:xfrm>
              <a:blipFill>
                <a:blip r:embed="rId2"/>
                <a:stretch>
                  <a:fillRect l="-941" t="-1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60515CF-0F66-49E3-9F8D-644AACFDAFC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74344" y="2724150"/>
                <a:ext cx="6002655" cy="1524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 vert="horz" wrap="square" lIns="51442" tIns="25721" rIns="51442" bIns="25721" numCol="1" anchor="t" anchorCtr="0" compatLnSpc="1">
                <a:prstTxWarp prst="textNoShape">
                  <a:avLst/>
                </a:prstTxWarp>
              </a:bodyPr>
              <a:lstStyle>
                <a:lvl1pPr marL="257209" indent="-25720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•"/>
                  <a:defRPr sz="2400">
                    <a:solidFill>
                      <a:srgbClr val="595959"/>
                    </a:solidFill>
                    <a:latin typeface="+mn-lt"/>
                    <a:ea typeface="ＭＳ Ｐゴシック" charset="0"/>
                    <a:cs typeface="ＭＳ Ｐゴシック" charset="0"/>
                  </a:defRPr>
                </a:lvl1pPr>
                <a:lvl2pPr marL="557287" indent="-214341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–"/>
                  <a:defRPr sz="21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2pPr>
                <a:lvl3pPr marL="857364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•"/>
                  <a:defRPr sz="18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3pPr>
                <a:lvl4pPr marL="1200310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–"/>
                  <a:defRPr sz="15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4pPr>
                <a:lvl5pPr marL="1543256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5pPr>
                <a:lvl6pPr marL="1886201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229147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2572093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2915039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None/>
                </a:pPr>
                <a:r>
                  <a:rPr lang="en-US" sz="1650" kern="0" dirty="0">
                    <a:solidFill>
                      <a:schemeClr val="accent1"/>
                    </a:solidFill>
                  </a:rPr>
                  <a:t>Characteristics/Assumptions:</a:t>
                </a:r>
              </a:p>
              <a:p>
                <a:r>
                  <a:rPr lang="en-US" sz="1650" kern="0" dirty="0"/>
                  <a:t>The number of points in any area </a:t>
                </a:r>
                <a:r>
                  <a:rPr lang="en-US" sz="1650" i="1" kern="0" dirty="0"/>
                  <a:t>G</a:t>
                </a:r>
                <a:r>
                  <a:rPr lang="en-US" sz="1650" kern="0" dirty="0"/>
                  <a:t>, is a Poisson random variable with mean </a:t>
                </a:r>
                <a14:m>
                  <m:oMath xmlns:m="http://schemas.openxmlformats.org/officeDocument/2006/math">
                    <m:nary>
                      <m:naryPr>
                        <m:supHide m:val="on"/>
                        <m:ctrlPr>
                          <a:rPr lang="en-US" sz="1650" i="1" ker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50" i="1" ker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/>
                      <m:e>
                        <m:r>
                          <a:rPr lang="en-US" sz="1650" i="1" kern="0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en-US" sz="165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50" i="1" ker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650" i="1" kern="0">
                            <a:latin typeface="Cambria Math" panose="02040503050406030204" pitchFamily="18" charset="0"/>
                          </a:rPr>
                          <m:t>𝑑𝑠</m:t>
                        </m:r>
                      </m:e>
                    </m:nary>
                  </m:oMath>
                </a14:m>
                <a:r>
                  <a:rPr lang="en-US" sz="1650" kern="0" dirty="0"/>
                  <a:t>.</a:t>
                </a:r>
              </a:p>
              <a:p>
                <a:r>
                  <a:rPr lang="en-US" sz="1650" kern="0" dirty="0"/>
                  <a:t>Locations are independent (any clustering can be explained by spatial covariates)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60515CF-0F66-49E3-9F8D-644AACFDA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4344" y="2724150"/>
                <a:ext cx="6002655" cy="1524000"/>
              </a:xfrm>
              <a:prstGeom prst="rect">
                <a:avLst/>
              </a:prstGeom>
              <a:blipFill>
                <a:blip r:embed="rId3"/>
                <a:stretch>
                  <a:fillRect l="-1321" t="-2800" r="-102" b="-7200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312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4F17D-45C4-4612-B139-7F2081448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IPP as a Data Integrator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F0FEF1-B878-425E-AA64-F676693ABE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8635" y="1123950"/>
                <a:ext cx="5829300" cy="2971800"/>
              </a:xfrm>
            </p:spPr>
            <p:txBody>
              <a:bodyPr/>
              <a:lstStyle/>
              <a:p>
                <a:r>
                  <a:rPr lang="en-US" dirty="0"/>
                  <a:t>Counts in grid cells</a:t>
                </a:r>
              </a:p>
              <a:p>
                <a:r>
                  <a:rPr lang="en-US" dirty="0"/>
                  <a:t>Presence-absence data in grid cells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𝐵𝑒𝑟𝑛𝑜𝑢𝑙𝑙𝑖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+…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Presence-only data (as a thinned point process)</a:t>
                </a:r>
              </a:p>
              <a:p>
                <a:r>
                  <a:rPr lang="en-US" dirty="0"/>
                  <a:t>Distance sampling (as a thinned point process)</a:t>
                </a:r>
              </a:p>
              <a:p>
                <a:r>
                  <a:rPr lang="en-US" dirty="0"/>
                  <a:t>Can add spatial random effects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F0FEF1-B878-425E-AA64-F676693ABE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8635" y="1123950"/>
                <a:ext cx="5829300" cy="2971800"/>
              </a:xfrm>
              <a:blipFill>
                <a:blip r:embed="rId2"/>
                <a:stretch>
                  <a:fillRect l="-1045" t="-1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oup of animals in a field&#10;&#10;Description automatically generated with medium confidence">
            <a:extLst>
              <a:ext uri="{FF2B5EF4-FFF2-40B4-BE49-F238E27FC236}">
                <a16:creationId xmlns:a16="http://schemas.microsoft.com/office/drawing/2014/main" id="{500CBE9A-EB1B-4008-ADA3-D406E7FB2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438150"/>
            <a:ext cx="1231834" cy="162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35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91B8C-6A64-4A9D-8E22-91F069959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08" y="86344"/>
            <a:ext cx="5829300" cy="857250"/>
          </a:xfrm>
        </p:spPr>
        <p:txBody>
          <a:bodyPr/>
          <a:lstStyle/>
          <a:p>
            <a:r>
              <a:rPr lang="en-US" dirty="0"/>
              <a:t>Logistic Regression and IPP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9DF15-35EB-435A-93CE-82419B80A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08" y="971550"/>
            <a:ext cx="5829300" cy="2971800"/>
          </a:xfrm>
        </p:spPr>
        <p:txBody>
          <a:bodyPr/>
          <a:lstStyle/>
          <a:p>
            <a:pPr algn="l"/>
            <a:r>
              <a:rPr lang="en-US" sz="1800" b="0" i="0" u="none" strike="noStrike" baseline="0" dirty="0">
                <a:latin typeface="NimbusSanL-Regu"/>
              </a:rPr>
              <a:t>Logistic regression provides unbiased estimates of parameters in </a:t>
            </a:r>
            <a:r>
              <a:rPr lang="en-US" dirty="0">
                <a:latin typeface="NimbusSanL-Regu"/>
              </a:rPr>
              <a:t>an </a:t>
            </a:r>
            <a:r>
              <a:rPr lang="en-US" sz="1800" b="0" i="0" u="none" strike="noStrike" baseline="0" dirty="0">
                <a:latin typeface="NimbusSanL-Regu"/>
              </a:rPr>
              <a:t>Inhomogeneous point-process model:</a:t>
            </a:r>
          </a:p>
          <a:p>
            <a:pPr lvl="1"/>
            <a:r>
              <a:rPr lang="en-US" dirty="0">
                <a:latin typeface="NimbusSanL-Regu"/>
              </a:rPr>
              <a:t>as the number of available points increases to infinity</a:t>
            </a:r>
            <a:r>
              <a:rPr lang="en-US" b="0" i="0" u="none" strike="noStrike" baseline="0" dirty="0">
                <a:latin typeface="NimbusSanL-ReguItal"/>
              </a:rPr>
              <a:t> </a:t>
            </a:r>
            <a:r>
              <a:rPr lang="en-US" b="0" i="0" u="none" strike="noStrike" baseline="0" dirty="0">
                <a:latin typeface="NimbusSanL-Regu"/>
              </a:rPr>
              <a:t>(Warton and Shepherd 2010)</a:t>
            </a:r>
          </a:p>
          <a:p>
            <a:pPr lvl="1"/>
            <a:r>
              <a:rPr lang="en-US" dirty="0">
                <a:latin typeface="NimbusSanL-Regu"/>
              </a:rPr>
              <a:t>if we assign large (“infinite”) weights to the available points (Fithian and Hastie 2013)</a:t>
            </a:r>
          </a:p>
          <a:p>
            <a:pPr lvl="1"/>
            <a:r>
              <a:rPr lang="en-US" dirty="0">
                <a:latin typeface="NimbusSanL-Regu"/>
              </a:rPr>
              <a:t>in practice, we can assign large finite weights (e.g., 1000 or 5000 to available points, and a 1 to used points).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1E92A4-ECBA-47B6-9252-39A7FDF3467C}"/>
              </a:ext>
            </a:extLst>
          </p:cNvPr>
          <p:cNvSpPr txBox="1"/>
          <p:nvPr/>
        </p:nvSpPr>
        <p:spPr>
          <a:xfrm>
            <a:off x="381000" y="3409950"/>
            <a:ext cx="59055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NimbusSanL-Regu"/>
              </a:rPr>
              <a:t>Warton, D.I. and Shepherd, L.C., 2010. Poisson point process models solve the “pseudo-absence problem” for presence-only data in ecology. The Annals of Applied Statistics, 4(3), pp.1383-1402.</a:t>
            </a:r>
            <a:br>
              <a:rPr lang="en-US" sz="1200" b="0" i="0" u="none" strike="noStrike" baseline="0" dirty="0">
                <a:latin typeface="NimbusSanL-Regu"/>
              </a:rPr>
            </a:br>
            <a:endParaRPr lang="en-US" sz="1200" b="0" i="0" u="none" strike="noStrike" baseline="0" dirty="0">
              <a:latin typeface="NimbusSanL-Regu"/>
            </a:endParaRPr>
          </a:p>
          <a:p>
            <a:pPr algn="l"/>
            <a:r>
              <a:rPr lang="en-US" sz="1200" b="0" i="0" u="none" strike="noStrike" baseline="0" dirty="0">
                <a:latin typeface="NimbusSanL-Regu"/>
              </a:rPr>
              <a:t>Fithian, W. and T. Hastie (2013). Finite-sample equivalence in statistical models for presence-only data. Annals of Applied Statistics 7, 1917-1939.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75012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285BE-BC42-482C-B0DF-98273DA6C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B6254-CD8B-443E-879B-F43860ABE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" y="1200150"/>
            <a:ext cx="5829300" cy="2971800"/>
          </a:xfrm>
        </p:spPr>
        <p:txBody>
          <a:bodyPr/>
          <a:lstStyle/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7A0019"/>
                </a:solidFill>
                <a:latin typeface="NimbusSanL-Regu"/>
              </a:rPr>
              <a:t>1.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Observed locations (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Y</a:t>
            </a:r>
            <a:r>
              <a:rPr lang="en-US" sz="1800" b="0" i="0" u="none" strike="noStrike" baseline="-25000" dirty="0">
                <a:solidFill>
                  <a:srgbClr val="000000"/>
                </a:solidFill>
                <a:latin typeface="NimbusSanL-ReguItal"/>
              </a:rPr>
              <a:t>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= 1)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7A0019"/>
                </a:solidFill>
                <a:latin typeface="NimbusSanL-Regu"/>
              </a:rPr>
              <a:t>2.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Sample available locations (randomly, systematically) from an area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A (e.g., the</a:t>
            </a:r>
            <a:r>
              <a:rPr lang="en-US" sz="1800" b="0" i="0" u="none" strike="noStrike" dirty="0">
                <a:solidFill>
                  <a:srgbClr val="000000"/>
                </a:solidFill>
                <a:latin typeface="NimbusSanL-ReguItal"/>
              </a:rPr>
              <a:t> animal’s home range; set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Y</a:t>
            </a:r>
            <a:r>
              <a:rPr lang="en-US" sz="1800" b="0" i="0" u="none" strike="noStrike" baseline="-25000" dirty="0">
                <a:solidFill>
                  <a:srgbClr val="000000"/>
                </a:solidFill>
                <a:latin typeface="NimbusSanL-ReguItal"/>
              </a:rPr>
              <a:t>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= 0).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7A0019"/>
                </a:solidFill>
                <a:latin typeface="NimbusSanL-Regu"/>
              </a:rPr>
              <a:t>3.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Assign weights (1 to used points, and a large number – say 1000 - to available points)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7A0019"/>
                </a:solidFill>
                <a:latin typeface="NimbusSanL-Regu"/>
              </a:rPr>
              <a:t>4.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Fit logistic regression model using the weights (throw away the intercept). </a:t>
            </a:r>
            <a:b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</a:br>
            <a:r>
              <a:rPr lang="en-US" sz="1800" b="0" i="0" u="none" strike="noStrike" baseline="0" dirty="0">
                <a:solidFill>
                  <a:srgbClr val="7A0019"/>
                </a:solidFill>
                <a:latin typeface="NimbusSanL-Regu"/>
              </a:rPr>
              <a:t>5.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Increase the number of available points until slope  parameters stabilize.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63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3417C7-E091-4A40-876B-DD3D6768555F}"/>
                  </a:ext>
                </a:extLst>
              </p:cNvPr>
              <p:cNvSpPr txBox="1"/>
              <p:nvPr/>
            </p:nvSpPr>
            <p:spPr>
              <a:xfrm>
                <a:off x="304800" y="438150"/>
                <a:ext cx="5591174" cy="691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 ker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endChr m:val="|"/>
                          <m:ctrlPr>
                            <a:rPr lang="en-US" sz="135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sSub>
                        <m:sSubPr>
                          <m:ctrlPr>
                            <a:rPr lang="en-US" sz="135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350" i="1" ker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35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350" i="1" ker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135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350" i="1" kern="0">
                          <a:latin typeface="Cambria Math" panose="02040503050406030204" pitchFamily="18" charset="0"/>
                        </a:rPr>
                        <m:t> )= </m:t>
                      </m:r>
                      <m:nary>
                        <m:naryPr>
                          <m:chr m:val="∏"/>
                          <m:ctrlPr>
                            <a:rPr lang="en-US" sz="135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350" i="1" ker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1350" i="1" ker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35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+…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nary>
                                <m:naryPr>
                                  <m:ctrlPr>
                                    <a:rPr lang="en-US" sz="1350" i="1" ker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350" i="1" ker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350" i="1" ker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350" i="1" ker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sz="1350" i="1" ker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35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⁡(</m:t>
                                      </m:r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+…</m:t>
                                  </m:r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𝑑𝑠</m:t>
                                  </m:r>
                                </m:e>
                              </m:nary>
                            </m:den>
                          </m:f>
                        </m:e>
                      </m:nary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3417C7-E091-4A40-876B-DD3D67685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438150"/>
                <a:ext cx="5591174" cy="6912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38" name="Picture 2">
            <a:extLst>
              <a:ext uri="{FF2B5EF4-FFF2-40B4-BE49-F238E27FC236}">
                <a16:creationId xmlns:a16="http://schemas.microsoft.com/office/drawing/2014/main" id="{B69EB723-775C-4602-B555-1B73AA0EC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4" y="1385207"/>
            <a:ext cx="4648200" cy="332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181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22FDA-0434-42A8-8ACF-12412995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443027"/>
            <a:ext cx="5829300" cy="6429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3D04EB-F7C0-4307-A630-B5710E9032D0}"/>
              </a:ext>
            </a:extLst>
          </p:cNvPr>
          <p:cNvSpPr/>
          <p:nvPr/>
        </p:nvSpPr>
        <p:spPr>
          <a:xfrm>
            <a:off x="5053227" y="2968663"/>
            <a:ext cx="1286516" cy="508328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829AF9-228A-4D69-A1E4-0D7C27F83E18}"/>
              </a:ext>
            </a:extLst>
          </p:cNvPr>
          <p:cNvGrpSpPr/>
          <p:nvPr/>
        </p:nvGrpSpPr>
        <p:grpSpPr>
          <a:xfrm>
            <a:off x="4470935" y="1554112"/>
            <a:ext cx="1799247" cy="1933940"/>
            <a:chOff x="4419600" y="1200150"/>
            <a:chExt cx="2398996" cy="257858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046586-B260-46EA-9D25-834A5E594624}"/>
                </a:ext>
              </a:extLst>
            </p:cNvPr>
            <p:cNvSpPr/>
            <p:nvPr/>
          </p:nvSpPr>
          <p:spPr>
            <a:xfrm>
              <a:off x="4722093" y="2506478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Modeling Animal Movement 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FAA4941-BA20-4C69-8208-60F90DE9DEE5}"/>
                </a:ext>
              </a:extLst>
            </p:cNvPr>
            <p:cNvSpPr/>
            <p:nvPr/>
          </p:nvSpPr>
          <p:spPr>
            <a:xfrm>
              <a:off x="4722093" y="3100966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Integrated Step-Selection Functions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7BDA42C-9FDD-4135-8042-66640B84B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9600" y="1200150"/>
              <a:ext cx="2398996" cy="1261872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6F0DB3-A5F8-4DF0-901F-EBCAAB72A3E4}"/>
              </a:ext>
            </a:extLst>
          </p:cNvPr>
          <p:cNvGrpSpPr/>
          <p:nvPr/>
        </p:nvGrpSpPr>
        <p:grpSpPr>
          <a:xfrm>
            <a:off x="2539867" y="1329351"/>
            <a:ext cx="1373330" cy="2127076"/>
            <a:chOff x="2590800" y="942635"/>
            <a:chExt cx="1831106" cy="2836101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E654A13-2721-44E2-9F77-CD764256CAEF}"/>
                </a:ext>
              </a:extLst>
            </p:cNvPr>
            <p:cNvSpPr/>
            <p:nvPr/>
          </p:nvSpPr>
          <p:spPr>
            <a:xfrm>
              <a:off x="2706552" y="2506478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Frameworks for Interpreting Parameters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9B73B74-4EE6-4F88-BB88-9208E52CA09E}"/>
                </a:ext>
              </a:extLst>
            </p:cNvPr>
            <p:cNvSpPr/>
            <p:nvPr/>
          </p:nvSpPr>
          <p:spPr>
            <a:xfrm>
              <a:off x="2706552" y="3100966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Inhomogeneous Spatial Point Process</a:t>
              </a:r>
            </a:p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Weighted Distribution Theory </a:t>
              </a:r>
            </a:p>
          </p:txBody>
        </p:sp>
        <p:sp>
          <p:nvSpPr>
            <p:cNvPr id="12" name="Rectangle 11" descr="Head with Gears">
              <a:extLst>
                <a:ext uri="{FF2B5EF4-FFF2-40B4-BE49-F238E27FC236}">
                  <a16:creationId xmlns:a16="http://schemas.microsoft.com/office/drawing/2014/main" id="{24297FA5-7ED6-4C5D-A0AA-FC2B6AF42EBF}"/>
                </a:ext>
              </a:extLst>
            </p:cNvPr>
            <p:cNvSpPr/>
            <p:nvPr/>
          </p:nvSpPr>
          <p:spPr>
            <a:xfrm>
              <a:off x="2590800" y="942635"/>
              <a:ext cx="1747987" cy="1519387"/>
            </a:xfrm>
            <a:prstGeom prst="rect">
              <a:avLst/>
            </a:prstGeom>
            <a:blipFill rotWithShape="1">
              <a:blip r:embed="rId3"/>
              <a:srcRect/>
              <a:stretch>
                <a:fillRect l="-1000" r="-1000"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DDDB9D9-389A-43EF-83B8-D0A808FE5132}"/>
              </a:ext>
            </a:extLst>
          </p:cNvPr>
          <p:cNvGrpSpPr/>
          <p:nvPr/>
        </p:nvGrpSpPr>
        <p:grpSpPr>
          <a:xfrm>
            <a:off x="646854" y="1486678"/>
            <a:ext cx="1391172" cy="2021941"/>
            <a:chOff x="862472" y="1124986"/>
            <a:chExt cx="1854896" cy="2695921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BB672F-347A-4F41-868D-5ABAAFAD6ADA}"/>
                </a:ext>
              </a:extLst>
            </p:cNvPr>
            <p:cNvSpPr/>
            <p:nvPr/>
          </p:nvSpPr>
          <p:spPr>
            <a:xfrm>
              <a:off x="1002014" y="2548649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Species-Habitat-Association Models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3D7826B-D8C3-48D4-8A33-7785131AA2A3}"/>
                </a:ext>
              </a:extLst>
            </p:cNvPr>
            <p:cNvSpPr/>
            <p:nvPr/>
          </p:nvSpPr>
          <p:spPr>
            <a:xfrm>
              <a:off x="1002014" y="3143137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Species Distribution Models</a:t>
              </a:r>
            </a:p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Habitat-Selection Models</a:t>
              </a:r>
            </a:p>
          </p:txBody>
        </p:sp>
        <p:pic>
          <p:nvPicPr>
            <p:cNvPr id="32" name="Picture 31" descr="Diagram&#10;&#10;Description automatically generated">
              <a:extLst>
                <a:ext uri="{FF2B5EF4-FFF2-40B4-BE49-F238E27FC236}">
                  <a16:creationId xmlns:a16="http://schemas.microsoft.com/office/drawing/2014/main" id="{C43EF12C-0589-4D58-9D53-6CB460E62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2472" y="1124986"/>
              <a:ext cx="1854896" cy="13108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070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D9E60A4-16E5-4413-8289-B83EB0D07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00244"/>
            <a:ext cx="6172200" cy="642938"/>
          </a:xfrm>
        </p:spPr>
        <p:txBody>
          <a:bodyPr/>
          <a:lstStyle/>
          <a:p>
            <a:r>
              <a:rPr lang="en-US" sz="2000" dirty="0"/>
              <a:t>Does a Point Process Framework Make Sense for  Telemetry Data?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14F0B80-B6AB-4C05-AC85-374298C7A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6995" y="1223936"/>
            <a:ext cx="3030141" cy="359867"/>
          </a:xfrm>
        </p:spPr>
        <p:txBody>
          <a:bodyPr/>
          <a:lstStyle/>
          <a:p>
            <a:r>
              <a:rPr lang="en-US" dirty="0"/>
              <a:t>Telemetry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CC93B-ABD0-422E-8BC0-FAD8B5EFDB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76995" y="1674946"/>
            <a:ext cx="3030141" cy="2222600"/>
          </a:xfrm>
        </p:spPr>
        <p:txBody>
          <a:bodyPr wrap="square" anchor="t">
            <a:normAutofit/>
          </a:bodyPr>
          <a:lstStyle/>
          <a:p>
            <a:r>
              <a:rPr lang="en-US" sz="1575" dirty="0"/>
              <a:t>Historical emphasis on behavior (selection of habitat)</a:t>
            </a:r>
          </a:p>
          <a:p>
            <a:r>
              <a:rPr lang="en-US" sz="1575" dirty="0"/>
              <a:t>Repeated observations on the same individuals</a:t>
            </a:r>
          </a:p>
          <a:p>
            <a:r>
              <a:rPr lang="en-US" sz="1575" dirty="0"/>
              <a:t>Temporal data dimension</a:t>
            </a:r>
          </a:p>
          <a:p>
            <a:r>
              <a:rPr lang="en-US" sz="1575" dirty="0"/>
              <a:t>Autocorrelation</a:t>
            </a:r>
          </a:p>
          <a:p>
            <a:pPr lvl="1"/>
            <a:endParaRPr lang="en-US" sz="1350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F6FEE72-50F0-4AB4-9FBE-96C0CAD942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50864" y="1213701"/>
            <a:ext cx="3234095" cy="359867"/>
          </a:xfrm>
        </p:spPr>
        <p:txBody>
          <a:bodyPr/>
          <a:lstStyle/>
          <a:p>
            <a:r>
              <a:rPr lang="en-US" dirty="0"/>
              <a:t>Inhomogeneous Point Process Model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66BABD3-E080-4058-BEDC-170F1BC94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64" y="2837166"/>
            <a:ext cx="3031331" cy="911519"/>
          </a:xfrm>
          <a:prstGeom prst="rect">
            <a:avLst/>
          </a:prstGeom>
          <a:noFill/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BC265F6-FD74-46A8-9ACB-C15A1C513835}"/>
              </a:ext>
            </a:extLst>
          </p:cNvPr>
          <p:cNvSpPr txBox="1">
            <a:spLocks/>
          </p:cNvSpPr>
          <p:nvPr/>
        </p:nvSpPr>
        <p:spPr bwMode="auto">
          <a:xfrm>
            <a:off x="144860" y="1644087"/>
            <a:ext cx="3131741" cy="1043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1442" tIns="25721" rIns="51442" bIns="25721" numCol="1" anchor="t" anchorCtr="0" compatLnSpc="1">
            <a:prstTxWarp prst="textNoShape">
              <a:avLst/>
            </a:prstTxWarp>
            <a:normAutofit/>
          </a:bodyPr>
          <a:lstStyle>
            <a:lvl1pPr marL="257209" indent="-2572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287" indent="-21434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857364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40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1200310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200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543256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886201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229147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2572093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2915039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575" kern="0" dirty="0"/>
              <a:t>Useful for interpreting parameters:</a:t>
            </a:r>
          </a:p>
          <a:p>
            <a:pPr lvl="1"/>
            <a:r>
              <a:rPr lang="en-US" sz="1275" kern="0" dirty="0"/>
              <a:t>Species Distribution Models</a:t>
            </a:r>
          </a:p>
          <a:p>
            <a:pPr lvl="1"/>
            <a:r>
              <a:rPr lang="en-US" sz="1275" kern="0" dirty="0"/>
              <a:t>Resource-Selection Functions</a:t>
            </a:r>
          </a:p>
          <a:p>
            <a:pPr lvl="1"/>
            <a:endParaRPr lang="en-US" sz="1350" kern="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9B9D9A4-08AD-47E0-816C-8E2C158A5975}"/>
              </a:ext>
            </a:extLst>
          </p:cNvPr>
          <p:cNvSpPr txBox="1">
            <a:spLocks/>
          </p:cNvSpPr>
          <p:nvPr/>
        </p:nvSpPr>
        <p:spPr bwMode="auto">
          <a:xfrm>
            <a:off x="2066329" y="4046407"/>
            <a:ext cx="3030141" cy="546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1442" tIns="25721" rIns="51442" bIns="25721" numCol="1" anchor="t" anchorCtr="0" compatLnSpc="1">
            <a:prstTxWarp prst="textNoShape">
              <a:avLst/>
            </a:prstTxWarp>
            <a:normAutofit/>
          </a:bodyPr>
          <a:lstStyle>
            <a:lvl1pPr marL="257209" indent="-2572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287" indent="-21434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857364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40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1200310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200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543256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886201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229147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2572093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2915039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600" kern="0" dirty="0">
                <a:solidFill>
                  <a:schemeClr val="accent1"/>
                </a:solidFill>
              </a:rPr>
              <a:t>Weighted Distribution Theory</a:t>
            </a:r>
          </a:p>
          <a:p>
            <a:pPr lvl="1"/>
            <a:endParaRPr lang="en-US" sz="1350" kern="0" dirty="0"/>
          </a:p>
        </p:txBody>
      </p:sp>
    </p:spTree>
    <p:extLst>
      <p:ext uri="{BB962C8B-B14F-4D97-AF65-F5344CB8AC3E}">
        <p14:creationId xmlns:p14="http://schemas.microsoft.com/office/powerpoint/2010/main" val="428293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34608-89FF-4CB2-975F-76CCE61F2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Distribution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2C80AA-4128-471C-94DF-E1A60759E1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0" y="1200150"/>
                <a:ext cx="5829300" cy="32004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5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5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16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5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supHide m:val="on"/>
                              <m:ctrlPr>
                                <a:rPr lang="en-US" sz="16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𝑑𝑍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br>
                  <a:rPr lang="en-US" sz="1650" dirty="0"/>
                </a:br>
                <a:endParaRPr lang="en-US" sz="1650" dirty="0"/>
              </a:p>
              <a:p>
                <a:pPr marL="0" indent="0">
                  <a:buNone/>
                </a:pPr>
                <a:endParaRPr lang="en-US" sz="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50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Environmental Space:</a:t>
                </a:r>
              </a:p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1500" dirty="0"/>
                  <a:t> = the frequency distribution of habitat covariates,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500" dirty="0"/>
                  <a:t>, at locations used by our study animals.</a:t>
                </a:r>
              </a:p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500" dirty="0"/>
                  <a:t>= the frequency distribution of habitat covariates,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500" dirty="0"/>
                  <a:t>, at locations assumed to be available to our study animals. </a:t>
                </a:r>
              </a:p>
              <a:p>
                <a:endParaRPr lang="en-US" sz="450" dirty="0"/>
              </a:p>
              <a:p>
                <a:endParaRPr lang="en-US" sz="450" dirty="0"/>
              </a:p>
              <a:p>
                <a:endParaRPr lang="en-US" sz="450" dirty="0"/>
              </a:p>
              <a:p>
                <a:endParaRPr lang="en-US" sz="450" dirty="0"/>
              </a:p>
              <a:p>
                <a:pPr marL="0" indent="0">
                  <a:buNone/>
                </a:pPr>
                <a:r>
                  <a:rPr lang="en-US" sz="900" dirty="0" err="1">
                    <a:solidFill>
                      <a:srgbClr val="333333"/>
                    </a:solidFill>
                    <a:latin typeface="Helvetica Neue"/>
                  </a:rPr>
                  <a:t>Lele</a:t>
                </a:r>
                <a:r>
                  <a:rPr lang="en-US" sz="900" dirty="0">
                    <a:solidFill>
                      <a:srgbClr val="333333"/>
                    </a:solidFill>
                    <a:latin typeface="Helvetica Neue"/>
                  </a:rPr>
                  <a:t>, S. R., &amp; </a:t>
                </a:r>
                <a:r>
                  <a:rPr lang="en-US" sz="900" dirty="0" err="1">
                    <a:solidFill>
                      <a:srgbClr val="333333"/>
                    </a:solidFill>
                    <a:latin typeface="Helvetica Neue"/>
                  </a:rPr>
                  <a:t>Keim</a:t>
                </a:r>
                <a:r>
                  <a:rPr lang="en-US" sz="900" dirty="0">
                    <a:solidFill>
                      <a:srgbClr val="333333"/>
                    </a:solidFill>
                    <a:latin typeface="Helvetica Neue"/>
                  </a:rPr>
                  <a:t>, J. L. (2006). Weighted distributions and estimation of resource selection probability functions. </a:t>
                </a:r>
                <a:r>
                  <a:rPr lang="en-US" sz="900" i="1" dirty="0">
                    <a:solidFill>
                      <a:srgbClr val="333333"/>
                    </a:solidFill>
                    <a:latin typeface="Helvetica Neue"/>
                  </a:rPr>
                  <a:t>Ecology</a:t>
                </a:r>
                <a:r>
                  <a:rPr lang="en-US" sz="900" dirty="0">
                    <a:solidFill>
                      <a:srgbClr val="333333"/>
                    </a:solidFill>
                    <a:latin typeface="Helvetica Neue"/>
                  </a:rPr>
                  <a:t>, </a:t>
                </a:r>
                <a:r>
                  <a:rPr lang="en-US" sz="900" i="1" dirty="0">
                    <a:solidFill>
                      <a:srgbClr val="333333"/>
                    </a:solidFill>
                    <a:latin typeface="Helvetica Neue"/>
                  </a:rPr>
                  <a:t>87</a:t>
                </a:r>
                <a:r>
                  <a:rPr lang="en-US" sz="900" dirty="0">
                    <a:solidFill>
                      <a:srgbClr val="333333"/>
                    </a:solidFill>
                    <a:latin typeface="Helvetica Neue"/>
                  </a:rPr>
                  <a:t>(12), 3021–3028.</a:t>
                </a:r>
                <a:endParaRPr lang="en-US" sz="9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2C80AA-4128-471C-94DF-E1A60759E1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200150"/>
                <a:ext cx="5829300" cy="3200400"/>
              </a:xfrm>
              <a:blipFill>
                <a:blip r:embed="rId2"/>
                <a:stretch>
                  <a:fillRect l="-1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3446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34608-89FF-4CB2-975F-76CCE61F2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8" y="251398"/>
            <a:ext cx="5829300" cy="642938"/>
          </a:xfrm>
        </p:spPr>
        <p:txBody>
          <a:bodyPr/>
          <a:lstStyle/>
          <a:p>
            <a:r>
              <a:rPr lang="en-US" dirty="0"/>
              <a:t>Weighted Distribution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2C80AA-4128-471C-94DF-E1A60759E1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3491218"/>
                <a:ext cx="5829300" cy="22288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500" dirty="0">
                    <a:latin typeface="Cambria Math" panose="02040503050406030204" pitchFamily="18" charset="0"/>
                  </a:rPr>
                  <a:t>Equivalent to IPP if:</a:t>
                </a:r>
              </a:p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);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50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5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500" dirty="0"/>
                  <a:t> = constant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2C80AA-4128-471C-94DF-E1A60759E1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3491218"/>
                <a:ext cx="5829300" cy="2228850"/>
              </a:xfrm>
              <a:blipFill>
                <a:blip r:embed="rId2"/>
                <a:stretch>
                  <a:fillRect l="-837" t="-1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9E52B36-219F-4DEE-84FA-406ADF2DA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3475978"/>
            <a:ext cx="2800350" cy="1017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663DD0A-8F30-419D-A233-93917EA7538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85528" y="1157288"/>
                <a:ext cx="5829300" cy="2228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 vert="horz" wrap="square" lIns="51442" tIns="25721" rIns="51442" bIns="25721" numCol="1" anchor="t" anchorCtr="0" compatLnSpc="1">
                <a:prstTxWarp prst="textNoShape">
                  <a:avLst/>
                </a:prstTxWarp>
              </a:bodyPr>
              <a:lstStyle>
                <a:lvl1pPr marL="257209" indent="-25720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•"/>
                  <a:defRPr sz="2400">
                    <a:solidFill>
                      <a:srgbClr val="595959"/>
                    </a:solidFill>
                    <a:latin typeface="+mn-lt"/>
                    <a:ea typeface="ＭＳ Ｐゴシック" charset="0"/>
                    <a:cs typeface="ＭＳ Ｐゴシック" charset="0"/>
                  </a:defRPr>
                </a:lvl1pPr>
                <a:lvl2pPr marL="557287" indent="-214341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–"/>
                  <a:defRPr sz="21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2pPr>
                <a:lvl3pPr marL="857364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•"/>
                  <a:defRPr sz="18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3pPr>
                <a:lvl4pPr marL="1200310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–"/>
                  <a:defRPr sz="15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4pPr>
                <a:lvl5pPr marL="1543256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5pPr>
                <a:lvl6pPr marL="1886201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229147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2572093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2915039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50" i="1" ker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65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 ker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650" i="1" ker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5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50" i="1" kern="0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);</m:t>
                              </m:r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n-US" sz="1650" i="1" ker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50" i="1" ker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50" i="1" ker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50" i="1" ker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supHide m:val="on"/>
                              <m:ctrlP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  <m:sup/>
                            <m:e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  <m:t>);</m:t>
                                  </m:r>
                                  <m: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𝑑𝑔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br>
                  <a:rPr lang="en-US" sz="1650" kern="0" dirty="0"/>
                </a:br>
                <a:endParaRPr lang="en-US" sz="1650" kern="0" dirty="0"/>
              </a:p>
              <a:p>
                <a:endParaRPr lang="en-US" sz="450" i="1" kern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450" kern="0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450" kern="0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450" kern="0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50" kern="0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Geographic Space:</a:t>
                </a:r>
              </a:p>
              <a:p>
                <a14:m>
                  <m:oMath xmlns:m="http://schemas.openxmlformats.org/officeDocument/2006/math">
                    <m:r>
                      <a:rPr lang="en-US" sz="1500" i="1" ker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5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 ker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1500" kern="0" dirty="0"/>
                  <a:t> = utilization distribution in geographic space (</a:t>
                </a:r>
                <a:r>
                  <a:rPr lang="en-US" sz="1500" kern="0" dirty="0" err="1"/>
                  <a:t>lat</a:t>
                </a:r>
                <a:r>
                  <a:rPr lang="en-US" sz="1500" kern="0" dirty="0"/>
                  <a:t>, long)</a:t>
                </a:r>
              </a:p>
              <a:p>
                <a14:m>
                  <m:oMath xmlns:m="http://schemas.openxmlformats.org/officeDocument/2006/math">
                    <m:r>
                      <a:rPr lang="en-US" sz="15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5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5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500" i="1" ker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500" kern="0" dirty="0"/>
                  <a:t>= availability in geographic space (usually assumed to be constant)</a:t>
                </a:r>
              </a:p>
              <a:p>
                <a:endParaRPr lang="en-US" sz="1800" kern="0" dirty="0"/>
              </a:p>
              <a:p>
                <a:endParaRPr lang="en-US" sz="1800" kern="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663DD0A-8F30-419D-A233-93917EA75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5528" y="1157288"/>
                <a:ext cx="5829300" cy="2228850"/>
              </a:xfrm>
              <a:prstGeom prst="rect">
                <a:avLst/>
              </a:prstGeom>
              <a:blipFill>
                <a:blip r:embed="rId4"/>
                <a:stretch>
                  <a:fillRect l="-1360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002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F1E7-36F1-4F3B-A114-7D6AF47D3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88088"/>
            <a:ext cx="5829300" cy="6429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Exemplification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65718CC-4A58-4E1E-BF7E-ACC79DD8F7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971550"/>
            <a:ext cx="3465824" cy="2971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Logistic regression model with predictors:</a:t>
            </a:r>
            <a:br>
              <a:rPr lang="en-US" sz="800" dirty="0"/>
            </a:br>
            <a:endParaRPr lang="en-US" sz="800" dirty="0"/>
          </a:p>
          <a:p>
            <a:r>
              <a:rPr lang="en-US" dirty="0"/>
              <a:t>Landcover class (forest, grass, wet)</a:t>
            </a:r>
          </a:p>
          <a:p>
            <a:r>
              <a:rPr lang="en-US" dirty="0"/>
              <a:t>Human Population Density</a:t>
            </a:r>
          </a:p>
          <a:p>
            <a:r>
              <a:rPr lang="en-US" dirty="0"/>
              <a:t>Elevation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7D365C-AF78-41C0-9089-4B0602BD1A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3400" y="3139652"/>
            <a:ext cx="1394612" cy="933791"/>
          </a:xfr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4609FC-228C-491A-928D-FE1B3F203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349" y="266546"/>
            <a:ext cx="2548225" cy="20551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EC1E66-9788-4D0C-981E-D07D468AB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130" y="2410448"/>
            <a:ext cx="2547870" cy="23008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0E08BA-5DAF-4BA8-B756-CFEFFD529A7E}"/>
              </a:ext>
            </a:extLst>
          </p:cNvPr>
          <p:cNvSpPr txBox="1"/>
          <p:nvPr/>
        </p:nvSpPr>
        <p:spPr>
          <a:xfrm>
            <a:off x="381000" y="4050969"/>
            <a:ext cx="34306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Lupe, a fisher from Upstate NY (</a:t>
            </a:r>
            <a:r>
              <a:rPr lang="en-US" dirty="0" err="1"/>
              <a:t>Lapoint</a:t>
            </a:r>
            <a:r>
              <a:rPr lang="en-US" dirty="0"/>
              <a:t> et al. 2013)</a:t>
            </a:r>
          </a:p>
        </p:txBody>
      </p:sp>
    </p:spTree>
    <p:extLst>
      <p:ext uri="{BB962C8B-B14F-4D97-AF65-F5344CB8AC3E}">
        <p14:creationId xmlns:p14="http://schemas.microsoft.com/office/powerpoint/2010/main" val="3829939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F7DAD-25E2-4325-A993-58C2BB26B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57150"/>
            <a:ext cx="5829300" cy="857250"/>
          </a:xfrm>
        </p:spPr>
        <p:txBody>
          <a:bodyPr/>
          <a:lstStyle/>
          <a:p>
            <a:r>
              <a:rPr lang="en-US" dirty="0" err="1"/>
              <a:t>AppA_HSF_examples.Rmd</a:t>
            </a:r>
            <a:r>
              <a:rPr lang="en-US" dirty="0"/>
              <a:t> (html)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EA13CFB9-0174-45F6-B602-76CBEEEF70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971550"/>
            <a:ext cx="3647047" cy="2357438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639D244-32F8-48E0-B34A-C9F9BE6B1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15" y="3328988"/>
            <a:ext cx="5238750" cy="127635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7753FB0-CCAB-41E2-87F5-3454549B6E55}"/>
              </a:ext>
            </a:extLst>
          </p:cNvPr>
          <p:cNvSpPr txBox="1">
            <a:spLocks/>
          </p:cNvSpPr>
          <p:nvPr/>
        </p:nvSpPr>
        <p:spPr bwMode="auto">
          <a:xfrm>
            <a:off x="4191000" y="971550"/>
            <a:ext cx="3465824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9" tIns="34295" rIns="68589" bIns="34295" numCol="1" anchor="t" anchorCtr="0" compatLnSpc="1">
            <a:prstTxWarp prst="textNoShape">
              <a:avLst/>
            </a:prstTxWarp>
          </a:bodyPr>
          <a:lstStyle>
            <a:lvl1pPr marL="192902" indent="-1929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17955" indent="-16075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75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643007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35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900211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125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157413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414616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6pPr>
            <a:lvl7pPr marL="1671818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7pPr>
            <a:lvl8pPr marL="1929022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8pPr>
            <a:lvl9pPr marL="2186225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kern="0" dirty="0"/>
              <a:t>To find out more!</a:t>
            </a:r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r>
              <a:rPr lang="en-US" kern="0" dirty="0"/>
              <a:t>?</a:t>
            </a:r>
            <a:r>
              <a:rPr lang="en-US" kern="0" dirty="0" err="1"/>
              <a:t>random_points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4020007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BB8CC08-896B-4949-8981-C2F54C97A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57150"/>
            <a:ext cx="5625932" cy="4378583"/>
          </a:xfrm>
        </p:spPr>
      </p:pic>
    </p:spTree>
    <p:extLst>
      <p:ext uri="{BB962C8B-B14F-4D97-AF65-F5344CB8AC3E}">
        <p14:creationId xmlns:p14="http://schemas.microsoft.com/office/powerpoint/2010/main" val="2496121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9ABC7-72C9-4035-B9F4-1E032F145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7502"/>
            <a:ext cx="5829300" cy="857250"/>
          </a:xfrm>
        </p:spPr>
        <p:txBody>
          <a:bodyPr/>
          <a:lstStyle/>
          <a:p>
            <a:r>
              <a:rPr lang="en-US" dirty="0"/>
              <a:t>Quantitative Predictors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95C9FC-64BA-4AF8-9DCC-7E050CD8E1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6255" y="909037"/>
                <a:ext cx="5829300" cy="2971800"/>
              </a:xfrm>
            </p:spPr>
            <p:txBody>
              <a:bodyPr/>
              <a:lstStyle/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333333"/>
                    </a:solidFill>
                    <a:latin typeface="Helvetica Neue"/>
                  </a:rPr>
                  <a:t>Location s1: elevation = 3, </a:t>
                </a:r>
                <a:r>
                  <a:rPr lang="en-US" sz="1600" dirty="0" err="1">
                    <a:solidFill>
                      <a:srgbClr val="333333"/>
                    </a:solidFill>
                    <a:latin typeface="Helvetica Neue"/>
                  </a:rPr>
                  <a:t>popden</a:t>
                </a:r>
                <a:r>
                  <a:rPr lang="en-US" sz="1600" dirty="0">
                    <a:solidFill>
                      <a:srgbClr val="333333"/>
                    </a:solidFill>
                    <a:latin typeface="Helvetica Neue"/>
                  </a:rPr>
                  <a:t> = 1.5, </a:t>
                </a:r>
                <a:r>
                  <a:rPr lang="en-US" sz="1600" dirty="0" err="1">
                    <a:solidFill>
                      <a:srgbClr val="333333"/>
                    </a:solidFill>
                    <a:latin typeface="Helvetica Neue"/>
                  </a:rPr>
                  <a:t>landC</a:t>
                </a:r>
                <a:r>
                  <a:rPr lang="en-US" sz="1600" dirty="0">
                    <a:solidFill>
                      <a:srgbClr val="333333"/>
                    </a:solidFill>
                    <a:latin typeface="Helvetica Neue"/>
                  </a:rPr>
                  <a:t> = “wet”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333333"/>
                    </a:solidFill>
                    <a:latin typeface="Helvetica Neue"/>
                  </a:rPr>
                  <a:t>Location s2: elevation = 2, </a:t>
                </a:r>
                <a:r>
                  <a:rPr lang="en-US" sz="1600" dirty="0" err="1">
                    <a:solidFill>
                      <a:srgbClr val="333333"/>
                    </a:solidFill>
                    <a:latin typeface="Helvetica Neue"/>
                  </a:rPr>
                  <a:t>popden</a:t>
                </a:r>
                <a:r>
                  <a:rPr lang="en-US" sz="1600" dirty="0">
                    <a:solidFill>
                      <a:srgbClr val="333333"/>
                    </a:solidFill>
                    <a:latin typeface="Helvetica Neue"/>
                  </a:rPr>
                  <a:t> = 1.5, </a:t>
                </a:r>
                <a:r>
                  <a:rPr lang="en-US" sz="1600" dirty="0" err="1">
                    <a:solidFill>
                      <a:srgbClr val="333333"/>
                    </a:solidFill>
                    <a:latin typeface="Helvetica Neue"/>
                  </a:rPr>
                  <a:t>landC</a:t>
                </a:r>
                <a:r>
                  <a:rPr lang="en-US" sz="1600" dirty="0">
                    <a:solidFill>
                      <a:srgbClr val="333333"/>
                    </a:solidFill>
                    <a:latin typeface="Helvetica Neue"/>
                  </a:rPr>
                  <a:t> = “wet”</a:t>
                </a:r>
              </a:p>
              <a:p>
                <a:pPr marL="0" indent="0">
                  <a:buNone/>
                </a:pPr>
                <a:endParaRPr lang="en-US" sz="1500" dirty="0">
                  <a:solidFill>
                    <a:srgbClr val="333333"/>
                  </a:solidFill>
                  <a:latin typeface="Helvetica Neue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5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𝑒𝑙𝑒𝑣𝑎𝑡𝑖𝑜𝑛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+1.5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𝑝𝑜𝑝𝑑𝑒𝑛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𝑓𝑜𝑟𝑒𝑠𝑡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+0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𝑔𝑟𝑎𝑠𝑠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func>
                            <m:func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5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𝑒𝑙𝑒𝑣𝑎𝑡𝑖𝑜𝑛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+1.5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𝑝𝑜𝑝𝑑𝑒𝑛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𝑓𝑜𝑟𝑒𝑠𝑡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+0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𝑔𝑟𝑎𝑠𝑠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5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95C9FC-64BA-4AF8-9DCC-7E050CD8E1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6255" y="909037"/>
                <a:ext cx="5829300" cy="2971800"/>
              </a:xfrm>
              <a:blipFill>
                <a:blip r:embed="rId2"/>
                <a:stretch>
                  <a:fillRect l="-837" t="-10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CE6CC8-8336-4ABF-949F-922FAD57E286}"/>
                  </a:ext>
                </a:extLst>
              </p:cNvPr>
              <p:cNvSpPr txBox="1"/>
              <p:nvPr/>
            </p:nvSpPr>
            <p:spPr>
              <a:xfrm>
                <a:off x="1600200" y="2442645"/>
                <a:ext cx="3429000" cy="524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35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𝑒𝑙𝑒𝑣𝑎𝑡𝑖𝑜𝑛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CE6CC8-8336-4ABF-949F-922FAD57E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2442645"/>
                <a:ext cx="3429000" cy="524887"/>
              </a:xfrm>
              <a:prstGeom prst="rect">
                <a:avLst/>
              </a:prstGeom>
              <a:blipFill>
                <a:blip r:embed="rId3"/>
                <a:stretch>
                  <a:fillRect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0CD138-EBF8-4AE9-A93D-45D8225692A3}"/>
                  </a:ext>
                </a:extLst>
              </p:cNvPr>
              <p:cNvSpPr txBox="1"/>
              <p:nvPr/>
            </p:nvSpPr>
            <p:spPr>
              <a:xfrm>
                <a:off x="533400" y="3156932"/>
                <a:ext cx="6324600" cy="783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If the two points are equally available, then</a:t>
                </a:r>
              </a:p>
              <a:p>
                <a:pPr marL="0" indent="0" algn="ctr">
                  <a:buNone/>
                </a:pPr>
                <a:endParaRPr lang="en-US" sz="600" dirty="0">
                  <a:solidFill>
                    <a:srgbClr val="333333"/>
                  </a:solidFill>
                  <a:latin typeface="Helvetica Neue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5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500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50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500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50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150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50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150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5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𝑒𝑙𝑒𝑣𝑎𝑡𝑖𝑜𝑛</m:t>
                        </m:r>
                      </m:sub>
                    </m:sSub>
                    <m:r>
                      <a:rPr lang="en-US" sz="150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= 1.35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0CD138-EBF8-4AE9-A93D-45D822569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156932"/>
                <a:ext cx="6324600" cy="783228"/>
              </a:xfrm>
              <a:prstGeom prst="rect">
                <a:avLst/>
              </a:prstGeom>
              <a:blipFill>
                <a:blip r:embed="rId4"/>
                <a:stretch>
                  <a:fillRect l="-386" t="-1563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44BB557-078C-4486-8993-81577A5CD513}"/>
              </a:ext>
            </a:extLst>
          </p:cNvPr>
          <p:cNvSpPr txBox="1"/>
          <p:nvPr/>
        </p:nvSpPr>
        <p:spPr>
          <a:xfrm>
            <a:off x="506730" y="4130717"/>
            <a:ext cx="6629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333333"/>
                </a:solidFill>
                <a:latin typeface="Helvetica Neue"/>
              </a:rPr>
              <a:t>Lupe would be 1.35 times more likely to use/select the location with the higher elevation.</a:t>
            </a:r>
          </a:p>
        </p:txBody>
      </p:sp>
    </p:spTree>
    <p:extLst>
      <p:ext uri="{BB962C8B-B14F-4D97-AF65-F5344CB8AC3E}">
        <p14:creationId xmlns:p14="http://schemas.microsoft.com/office/powerpoint/2010/main" val="107403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5619C-84F1-47EB-8089-4D3AF4B8B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10CC5-449E-4A57-9BFC-BA6B0765E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85AB13-D1F0-449F-8F72-ED1FE7A7D4CF}"/>
                  </a:ext>
                </a:extLst>
              </p:cNvPr>
              <p:cNvSpPr txBox="1"/>
              <p:nvPr/>
            </p:nvSpPr>
            <p:spPr>
              <a:xfrm>
                <a:off x="514350" y="1200150"/>
                <a:ext cx="6038850" cy="32624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sz="22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20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𝑒𝑙𝑒𝑣𝑎𝑡𝑖𝑜𝑛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200" dirty="0">
                    <a:solidFill>
                      <a:srgbClr val="333333"/>
                    </a:solidFill>
                    <a:latin typeface="Helvetica Neue"/>
                  </a:rPr>
                  <a:t> describes the relative intensity of use of any 2 locations that differ by 1 unit of elevation but are otherwise equivalent, i.e.:</a:t>
                </a:r>
              </a:p>
              <a:p>
                <a:endParaRPr lang="en-US" sz="2200" dirty="0">
                  <a:solidFill>
                    <a:srgbClr val="333333"/>
                  </a:solidFill>
                  <a:latin typeface="Helvetica Neue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rgbClr val="333333"/>
                    </a:solidFill>
                    <a:latin typeface="Helvetica Neue"/>
                  </a:rPr>
                  <a:t>They have the same values for all other predictors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rgbClr val="333333"/>
                    </a:solidFill>
                    <a:latin typeface="Helvetica Neue"/>
                  </a:rPr>
                  <a:t>The locations are equally available (or accessible)</a:t>
                </a:r>
              </a:p>
              <a:p>
                <a:endParaRPr lang="en-US" sz="1500" dirty="0">
                  <a:solidFill>
                    <a:srgbClr val="333333"/>
                  </a:solidFill>
                  <a:latin typeface="Helvetica Neue"/>
                </a:endParaRPr>
              </a:p>
              <a:p>
                <a:endParaRPr lang="en-US" sz="1500" dirty="0">
                  <a:solidFill>
                    <a:srgbClr val="333333"/>
                  </a:solidFill>
                  <a:latin typeface="Helvetica Neue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85AB13-D1F0-449F-8F72-ED1FE7A7D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50" y="1200150"/>
                <a:ext cx="6038850" cy="3262432"/>
              </a:xfrm>
              <a:prstGeom prst="rect">
                <a:avLst/>
              </a:prstGeom>
              <a:blipFill>
                <a:blip r:embed="rId2"/>
                <a:stretch>
                  <a:fillRect l="-1312" t="-1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5678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BE41744-992F-41DB-899D-FBBA91DCA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50" y="57150"/>
            <a:ext cx="5829300" cy="642938"/>
          </a:xfrm>
        </p:spPr>
        <p:txBody>
          <a:bodyPr/>
          <a:lstStyle/>
          <a:p>
            <a:r>
              <a:rPr lang="en-US" dirty="0"/>
              <a:t>Parameters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FFA388-C91B-49C0-8E0E-EE5EFD4E21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44553"/>
          <a:stretch/>
        </p:blipFill>
        <p:spPr>
          <a:xfrm>
            <a:off x="146050" y="626864"/>
            <a:ext cx="2368550" cy="1428750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E7AA177-6A3B-4A4D-B640-267951D30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48705" y="1581150"/>
            <a:ext cx="4483895" cy="320278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0196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05D83-1642-4958-ADE7-EF21611D7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545" y="96062"/>
            <a:ext cx="5829300" cy="857250"/>
          </a:xfrm>
        </p:spPr>
        <p:txBody>
          <a:bodyPr/>
          <a:lstStyle/>
          <a:p>
            <a:r>
              <a:rPr lang="en-US" dirty="0"/>
              <a:t>Categorical Predictors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C7026EB-A539-4496-87CE-BD2700E39A95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514350" y="861100"/>
                <a:ext cx="5829300" cy="19734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Location s1: elevation = 2, </a:t>
                </a:r>
                <a:r>
                  <a:rPr lang="en-US" sz="1500" dirty="0" err="1">
                    <a:solidFill>
                      <a:srgbClr val="333333"/>
                    </a:solidFill>
                    <a:latin typeface="Helvetica Neue"/>
                  </a:rPr>
                  <a:t>popden</a:t>
                </a:r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 = 1.5, </a:t>
                </a:r>
                <a:r>
                  <a:rPr lang="en-US" sz="1500" dirty="0" err="1">
                    <a:solidFill>
                      <a:srgbClr val="333333"/>
                    </a:solidFill>
                    <a:latin typeface="Helvetica Neue"/>
                  </a:rPr>
                  <a:t>landuseC</a:t>
                </a:r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 = “wet”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Location s2: elevation = 2, </a:t>
                </a:r>
                <a:r>
                  <a:rPr lang="en-US" sz="1500" dirty="0" err="1">
                    <a:solidFill>
                      <a:srgbClr val="333333"/>
                    </a:solidFill>
                    <a:latin typeface="Helvetica Neue"/>
                  </a:rPr>
                  <a:t>popden</a:t>
                </a:r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 = 1.5, </a:t>
                </a:r>
                <a:r>
                  <a:rPr lang="en-US" sz="1500" dirty="0" err="1">
                    <a:solidFill>
                      <a:srgbClr val="333333"/>
                    </a:solidFill>
                    <a:latin typeface="Helvetica Neue"/>
                  </a:rPr>
                  <a:t>landuseC</a:t>
                </a:r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 = “forest”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333333"/>
                  </a:solidFill>
                  <a:latin typeface="Helvetica Neue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5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𝑒𝑙𝑒𝑣𝑎𝑡𝑖𝑜𝑛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+1.5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𝑝𝑜𝑝𝑑𝑒𝑛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𝑓𝑜𝑟𝑒𝑠𝑡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+0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𝑔𝑟𝑎𝑠𝑠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func>
                            <m:func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5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𝑒𝑙𝑒𝑣𝑎𝑡𝑖𝑜𝑛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+1.5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𝑝𝑜𝑝𝑑𝑒𝑛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𝑓𝑜𝑟𝑒𝑠𝑡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+0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𝑔𝑟𝑎𝑠𝑠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500" dirty="0">
                  <a:solidFill>
                    <a:srgbClr val="333333"/>
                  </a:solidFill>
                  <a:latin typeface="Helvetica Neue"/>
                </a:endParaRPr>
              </a:p>
              <a:p>
                <a:pPr algn="l"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333333"/>
                  </a:solidFill>
                  <a:latin typeface="Helvetica Neue"/>
                </a:endParaRPr>
              </a:p>
              <a:p>
                <a:pPr algn="l"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333333"/>
                  </a:solidFill>
                  <a:latin typeface="Helvetica Neue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C7026EB-A539-4496-87CE-BD2700E39A9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4350" y="861100"/>
                <a:ext cx="5829300" cy="1973499"/>
              </a:xfrm>
              <a:prstGeom prst="rect">
                <a:avLst/>
              </a:prstGeom>
              <a:blipFill>
                <a:blip r:embed="rId2"/>
                <a:stretch>
                  <a:fillRect l="-627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C4CE60-7B08-4287-9510-1F7DB177DBC6}"/>
                  </a:ext>
                </a:extLst>
              </p:cNvPr>
              <p:cNvSpPr txBox="1"/>
              <p:nvPr/>
            </p:nvSpPr>
            <p:spPr>
              <a:xfrm>
                <a:off x="1714500" y="2483108"/>
                <a:ext cx="3429000" cy="524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35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𝑓𝑜𝑟𝑒𝑠𝑡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C4CE60-7B08-4287-9510-1F7DB177D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00" y="2483108"/>
                <a:ext cx="3429000" cy="524887"/>
              </a:xfrm>
              <a:prstGeom prst="rect">
                <a:avLst/>
              </a:prstGeom>
              <a:blipFill>
                <a:blip r:embed="rId3"/>
                <a:stretch>
                  <a:fillRect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7C0339-DCC2-4F0C-947A-15D83CAA377B}"/>
                  </a:ext>
                </a:extLst>
              </p:cNvPr>
              <p:cNvSpPr txBox="1"/>
              <p:nvPr/>
            </p:nvSpPr>
            <p:spPr>
              <a:xfrm>
                <a:off x="1714500" y="3088431"/>
                <a:ext cx="3429000" cy="524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35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𝑓𝑜𝑟𝑒𝑠𝑡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350" i="1">
                          <a:latin typeface="Cambria Math" panose="02040503050406030204" pitchFamily="18" charset="0"/>
                        </a:rPr>
                        <m:t>=1.28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7C0339-DCC2-4F0C-947A-15D83CAA3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00" y="3088431"/>
                <a:ext cx="3429000" cy="524887"/>
              </a:xfrm>
              <a:prstGeom prst="rect">
                <a:avLst/>
              </a:prstGeom>
              <a:blipFill>
                <a:blip r:embed="rId4"/>
                <a:stretch>
                  <a:fillRect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78343A5-C03C-4BD1-AEE4-EF50E2EA9F15}"/>
              </a:ext>
            </a:extLst>
          </p:cNvPr>
          <p:cNvSpPr txBox="1"/>
          <p:nvPr/>
        </p:nvSpPr>
        <p:spPr>
          <a:xfrm>
            <a:off x="457200" y="3867150"/>
            <a:ext cx="64008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333333"/>
                </a:solidFill>
                <a:latin typeface="Helvetica Neue"/>
              </a:rPr>
              <a:t>Given two equally available locations that differ only in landcover class, Lupe would be 1.28 times more likely to select the one in wet (versus forest).</a:t>
            </a:r>
          </a:p>
        </p:txBody>
      </p:sp>
    </p:spTree>
    <p:extLst>
      <p:ext uri="{BB962C8B-B14F-4D97-AF65-F5344CB8AC3E}">
        <p14:creationId xmlns:p14="http://schemas.microsoft.com/office/powerpoint/2010/main" val="130481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A7B9-67D4-4877-899E-CE02426E5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43811"/>
            <a:ext cx="6000750" cy="642938"/>
          </a:xfrm>
        </p:spPr>
        <p:txBody>
          <a:bodyPr/>
          <a:lstStyle/>
          <a:p>
            <a:r>
              <a:rPr lang="en-US" dirty="0"/>
              <a:t>Species-Habitat-Association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D5939-BC9B-41A5-8307-21FAB0CF1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390" y="1180371"/>
            <a:ext cx="3771900" cy="942975"/>
          </a:xfrm>
        </p:spPr>
        <p:txBody>
          <a:bodyPr/>
          <a:lstStyle/>
          <a:p>
            <a:pPr marL="0" indent="0">
              <a:buNone/>
            </a:pPr>
            <a:r>
              <a:rPr lang="en-US" sz="1650" kern="1200" dirty="0">
                <a:solidFill>
                  <a:srgbClr val="7A0019"/>
                </a:solidFill>
                <a:latin typeface="+mj-lt"/>
              </a:rPr>
              <a:t>Link Species to their Environment</a:t>
            </a:r>
          </a:p>
          <a:p>
            <a:r>
              <a:rPr lang="en-US" sz="1650" dirty="0">
                <a:solidFill>
                  <a:srgbClr val="343A40"/>
                </a:solidFill>
                <a:latin typeface="Helvetica Neue"/>
              </a:rPr>
              <a:t>Where do species occur?</a:t>
            </a:r>
          </a:p>
          <a:p>
            <a:r>
              <a:rPr lang="en-US" sz="1650" dirty="0">
                <a:solidFill>
                  <a:srgbClr val="343A40"/>
                </a:solidFill>
                <a:latin typeface="Helvetica Neue"/>
              </a:rPr>
              <a:t>Why are there and where else they might be?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A996625-5BD0-46B1-92D8-598BAB2CCBBF}"/>
              </a:ext>
            </a:extLst>
          </p:cNvPr>
          <p:cNvSpPr txBox="1">
            <a:spLocks/>
          </p:cNvSpPr>
          <p:nvPr/>
        </p:nvSpPr>
        <p:spPr bwMode="auto">
          <a:xfrm>
            <a:off x="453390" y="2724150"/>
            <a:ext cx="594741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1442" tIns="25721" rIns="51442" bIns="25721" numCol="1" anchor="t" anchorCtr="0" compatLnSpc="1">
            <a:prstTxWarp prst="textNoShape">
              <a:avLst/>
            </a:prstTxWarp>
          </a:bodyPr>
          <a:lstStyle>
            <a:lvl1pPr marL="257209" indent="-2572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24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287" indent="-21434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2100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857364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1200310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543256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886201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9147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2093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5039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650" dirty="0">
                <a:solidFill>
                  <a:srgbClr val="7A0019"/>
                </a:solidFill>
                <a:latin typeface="+mj-lt"/>
              </a:rPr>
              <a:t>Applications</a:t>
            </a:r>
          </a:p>
          <a:p>
            <a:r>
              <a:rPr lang="en-US" sz="1650" kern="0" dirty="0">
                <a:solidFill>
                  <a:srgbClr val="343A40"/>
                </a:solidFill>
                <a:latin typeface="Helvetica Neue"/>
              </a:rPr>
              <a:t>Designate protected areas</a:t>
            </a:r>
          </a:p>
          <a:p>
            <a:r>
              <a:rPr lang="en-US" sz="1650" kern="0" dirty="0">
                <a:solidFill>
                  <a:srgbClr val="343A40"/>
                </a:solidFill>
                <a:latin typeface="Helvetica Neue"/>
              </a:rPr>
              <a:t>Estimate anthropogenic impacts</a:t>
            </a:r>
          </a:p>
          <a:p>
            <a:r>
              <a:rPr lang="en-US" sz="1650" kern="0" dirty="0">
                <a:solidFill>
                  <a:srgbClr val="343A40"/>
                </a:solidFill>
                <a:latin typeface="Helvetica Neue"/>
              </a:rPr>
              <a:t>Assess risks from invasive species or disease transmission from wildlife to humans.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F75EA01-66EA-4FB4-A002-A437A47439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7" b="1666"/>
          <a:stretch/>
        </p:blipFill>
        <p:spPr>
          <a:xfrm>
            <a:off x="4038600" y="1187991"/>
            <a:ext cx="2663444" cy="164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95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EB081-141A-4765-A444-C0ABA8845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290555"/>
            <a:ext cx="5829300" cy="642938"/>
          </a:xfrm>
        </p:spPr>
        <p:txBody>
          <a:bodyPr/>
          <a:lstStyle/>
          <a:p>
            <a:r>
              <a:rPr lang="en-US" dirty="0"/>
              <a:t>Categorical Predictors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C96887-A9A0-45A5-840F-CBF3E28D1235}"/>
              </a:ext>
            </a:extLst>
          </p:cNvPr>
          <p:cNvSpPr txBox="1"/>
          <p:nvPr/>
        </p:nvSpPr>
        <p:spPr>
          <a:xfrm>
            <a:off x="381000" y="3609272"/>
            <a:ext cx="58674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18288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33333"/>
                </a:solidFill>
                <a:latin typeface="Helvetica Neue"/>
              </a:rPr>
              <a:t>Suggests Lupe is 33 times more likely to be found in forest than wet</a:t>
            </a:r>
          </a:p>
          <a:p>
            <a:pPr marL="285750" indent="-18288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33333"/>
                </a:solidFill>
                <a:latin typeface="Helvetica Neue"/>
              </a:rPr>
              <a:t>Assumes, naively, that forest and wet do not differ in terms of human population density and elevation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2AC7A6-EFB3-4171-9043-574038EF13A9}"/>
                  </a:ext>
                </a:extLst>
              </p:cNvPr>
              <p:cNvSpPr txBox="1"/>
              <p:nvPr/>
            </p:nvSpPr>
            <p:spPr>
              <a:xfrm>
                <a:off x="13335" y="1167062"/>
                <a:ext cx="3429000" cy="524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35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𝑓𝑜𝑟𝑒𝑠𝑡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2AC7A6-EFB3-4171-9043-574038EF1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" y="1167062"/>
                <a:ext cx="3429000" cy="524887"/>
              </a:xfrm>
              <a:prstGeom prst="rect">
                <a:avLst/>
              </a:prstGeom>
              <a:blipFill>
                <a:blip r:embed="rId2"/>
                <a:stretch>
                  <a:fillRect b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FB2E2C-DD1C-4F26-BEED-B4D8A404A6C2}"/>
                  </a:ext>
                </a:extLst>
              </p:cNvPr>
              <p:cNvSpPr txBox="1"/>
              <p:nvPr/>
            </p:nvSpPr>
            <p:spPr>
              <a:xfrm>
                <a:off x="603885" y="1967849"/>
                <a:ext cx="3429000" cy="5335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=1.28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0.02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0.9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57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33</m:t>
                        </m:r>
                      </m:den>
                    </m:f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FB2E2C-DD1C-4F26-BEED-B4D8A404A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85" y="1967849"/>
                <a:ext cx="3429000" cy="533544"/>
              </a:xfrm>
              <a:prstGeom prst="rect">
                <a:avLst/>
              </a:prstGeom>
              <a:blipFill>
                <a:blip r:embed="rId3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>
            <a:extLst>
              <a:ext uri="{FF2B5EF4-FFF2-40B4-BE49-F238E27FC236}">
                <a16:creationId xmlns:a16="http://schemas.microsoft.com/office/drawing/2014/main" id="{B9FBA099-417E-48DF-B406-DD5134CA1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0" y="1087457"/>
            <a:ext cx="3400426" cy="2428875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81335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0024D-6867-4C9E-97F3-7F287A221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Spatial Intensities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4D2D9B0-64C3-4E53-9F56-C77E78F91A66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514350" y="1356825"/>
                <a:ext cx="5829300" cy="5815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𝑤𝑒𝑡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𝑓𝑜𝑟𝑒𝑠𝑡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supHide m:val="on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  <m:sup/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𝑤𝑒𝑡</m:t>
                                  </m:r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𝑑𝑠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supHide m:val="on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  <m:sup/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𝑓𝑜𝑟𝑒𝑠𝑡</m:t>
                                  </m:r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𝑑𝑠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4D2D9B0-64C3-4E53-9F56-C77E78F91A6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4350" y="1356825"/>
                <a:ext cx="5829300" cy="5815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3A54E1-CC73-45EF-813D-E2A18269CC76}"/>
                  </a:ext>
                </a:extLst>
              </p:cNvPr>
              <p:cNvSpPr txBox="1"/>
              <p:nvPr/>
            </p:nvSpPr>
            <p:spPr>
              <a:xfrm>
                <a:off x="1295400" y="2218636"/>
                <a:ext cx="4514850" cy="6014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𝑤𝑒𝑡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acc>
                            <m:accPr>
                              <m:chr m:val="̂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𝑓𝑜𝑟𝑒𝑠𝑡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sup>
                            <m:e>
                              <m:acc>
                                <m:accPr>
                                  <m:chr m:val="̂"/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d>
                                    <m:d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𝑤𝑒𝑡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sup>
                            <m:e>
                              <m:acc>
                                <m:accPr>
                                  <m:chr m:val="̂"/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d>
                                    <m:d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𝑓𝑜𝑟𝑒𝑠𝑡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33</m:t>
                          </m:r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3A54E1-CC73-45EF-813D-E2A18269C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2218636"/>
                <a:ext cx="4514850" cy="6014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AAC62A3-1709-483A-8B77-828BFC2AFA6C}"/>
              </a:ext>
            </a:extLst>
          </p:cNvPr>
          <p:cNvSpPr txBox="1">
            <a:spLocks/>
          </p:cNvSpPr>
          <p:nvPr/>
        </p:nvSpPr>
        <p:spPr bwMode="auto">
          <a:xfrm>
            <a:off x="400050" y="3371851"/>
            <a:ext cx="5829300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1442" tIns="25721" rIns="51442" bIns="25721" numCol="1" anchor="t" anchorCtr="0" compatLnSpc="1">
            <a:prstTxWarp prst="textNoShape">
              <a:avLst/>
            </a:prstTxWarp>
          </a:bodyPr>
          <a:lstStyle>
            <a:lvl1pPr marL="257209" indent="-2572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24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287" indent="-21434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2100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857364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1200310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543256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886201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9147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2093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5039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kern="0" dirty="0"/>
              <a:t>Lupe is 33 times more likely to be found in forest versus wet areas.</a:t>
            </a:r>
          </a:p>
        </p:txBody>
      </p:sp>
    </p:spTree>
    <p:extLst>
      <p:ext uri="{BB962C8B-B14F-4D97-AF65-F5344CB8AC3E}">
        <p14:creationId xmlns:p14="http://schemas.microsoft.com/office/powerpoint/2010/main" val="1173992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A1B44-5EA0-4849-89C5-1980964BE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 pretty map?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009FE1-A3E0-4CED-8C26-941CE5B5DC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1800" kern="0" dirty="0"/>
                  <a:t>Estimate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kern="0" smtClean="0">
                            <a:latin typeface="Cambria Math" panose="02040503050406030204" pitchFamily="18" charset="0"/>
                          </a:rPr>
                          <m:t>𝑒𝑥𝑝</m:t>
                        </m:r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);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</m:num>
                      <m:den>
                        <m:nary>
                          <m:naryPr>
                            <m:supHide m:val="on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  <m:sup/>
                          <m:e>
                            <m:r>
                              <a:rPr lang="en-US" sz="1800" b="0" i="1" kern="0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);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𝑑𝑔</m:t>
                            </m:r>
                          </m:e>
                        </m:nary>
                      </m:den>
                    </m:f>
                  </m:oMath>
                </a14:m>
                <a:r>
                  <a:rPr lang="en-US" dirty="0"/>
                  <a:t> with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009FE1-A3E0-4CED-8C26-941CE5B5DC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54" t="-5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Map&#10;&#10;Description automatically generated with medium confidence">
            <a:extLst>
              <a:ext uri="{FF2B5EF4-FFF2-40B4-BE49-F238E27FC236}">
                <a16:creationId xmlns:a16="http://schemas.microsoft.com/office/drawing/2014/main" id="{73758BCB-7F5F-4D87-A4BD-DFC9B68A6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815" y="1962150"/>
            <a:ext cx="2483060" cy="2876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7C2BD6-F0FF-433A-BA83-F29DFA8F0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2190750"/>
            <a:ext cx="166687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51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19F33-B96B-4C0B-90EF-1B5F3539E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138" y="2038350"/>
            <a:ext cx="5829300" cy="2228850"/>
          </a:xfrm>
        </p:spPr>
        <p:txBody>
          <a:bodyPr/>
          <a:lstStyle/>
          <a:p>
            <a:r>
              <a:rPr lang="en-US" dirty="0"/>
              <a:t>Interpret parameters when allowing for non-linear relationships</a:t>
            </a:r>
          </a:p>
          <a:p>
            <a:r>
              <a:rPr lang="en-US" dirty="0"/>
              <a:t>Parameters in models with interactions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D59C38-B1F8-482E-B315-941B02AC7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38" y="398891"/>
            <a:ext cx="5103578" cy="1437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3B7BC8-8E68-4039-B962-EA7C31E75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205" y="3164205"/>
            <a:ext cx="1851022" cy="149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8449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22FDA-0434-42A8-8ACF-12412995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298748"/>
            <a:ext cx="5829300" cy="6429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3D04EB-F7C0-4307-A630-B5710E9032D0}"/>
              </a:ext>
            </a:extLst>
          </p:cNvPr>
          <p:cNvSpPr/>
          <p:nvPr/>
        </p:nvSpPr>
        <p:spPr>
          <a:xfrm>
            <a:off x="5053227" y="2968663"/>
            <a:ext cx="1286516" cy="508328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829AF9-228A-4D69-A1E4-0D7C27F83E18}"/>
              </a:ext>
            </a:extLst>
          </p:cNvPr>
          <p:cNvGrpSpPr/>
          <p:nvPr/>
        </p:nvGrpSpPr>
        <p:grpSpPr>
          <a:xfrm>
            <a:off x="4470935" y="1554112"/>
            <a:ext cx="1799247" cy="1933940"/>
            <a:chOff x="4419600" y="1200150"/>
            <a:chExt cx="2398996" cy="257858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046586-B260-46EA-9D25-834A5E594624}"/>
                </a:ext>
              </a:extLst>
            </p:cNvPr>
            <p:cNvSpPr/>
            <p:nvPr/>
          </p:nvSpPr>
          <p:spPr>
            <a:xfrm>
              <a:off x="4722093" y="2506478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Modeling Animal Movement 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FAA4941-BA20-4C69-8208-60F90DE9DEE5}"/>
                </a:ext>
              </a:extLst>
            </p:cNvPr>
            <p:cNvSpPr/>
            <p:nvPr/>
          </p:nvSpPr>
          <p:spPr>
            <a:xfrm>
              <a:off x="4722093" y="3100966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Integrated Step-Selection Functions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7BDA42C-9FDD-4135-8042-66640B84B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9600" y="1200150"/>
              <a:ext cx="2398996" cy="1261872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6F0DB3-A5F8-4DF0-901F-EBCAAB72A3E4}"/>
              </a:ext>
            </a:extLst>
          </p:cNvPr>
          <p:cNvGrpSpPr/>
          <p:nvPr/>
        </p:nvGrpSpPr>
        <p:grpSpPr>
          <a:xfrm>
            <a:off x="2539867" y="1329351"/>
            <a:ext cx="1373330" cy="2127076"/>
            <a:chOff x="2590800" y="942635"/>
            <a:chExt cx="1831106" cy="2836101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E654A13-2721-44E2-9F77-CD764256CAEF}"/>
                </a:ext>
              </a:extLst>
            </p:cNvPr>
            <p:cNvSpPr/>
            <p:nvPr/>
          </p:nvSpPr>
          <p:spPr>
            <a:xfrm>
              <a:off x="2706552" y="2506478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Frameworks for Interpreting Parameters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9B73B74-4EE6-4F88-BB88-9208E52CA09E}"/>
                </a:ext>
              </a:extLst>
            </p:cNvPr>
            <p:cNvSpPr/>
            <p:nvPr/>
          </p:nvSpPr>
          <p:spPr>
            <a:xfrm>
              <a:off x="2706552" y="3100966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Inhomogeneous Spatial Point Process</a:t>
              </a:r>
            </a:p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Weighted Distribution Theory </a:t>
              </a:r>
            </a:p>
          </p:txBody>
        </p:sp>
        <p:sp>
          <p:nvSpPr>
            <p:cNvPr id="12" name="Rectangle 11" descr="Head with Gears">
              <a:extLst>
                <a:ext uri="{FF2B5EF4-FFF2-40B4-BE49-F238E27FC236}">
                  <a16:creationId xmlns:a16="http://schemas.microsoft.com/office/drawing/2014/main" id="{24297FA5-7ED6-4C5D-A0AA-FC2B6AF42EBF}"/>
                </a:ext>
              </a:extLst>
            </p:cNvPr>
            <p:cNvSpPr/>
            <p:nvPr/>
          </p:nvSpPr>
          <p:spPr>
            <a:xfrm>
              <a:off x="2590800" y="942635"/>
              <a:ext cx="1747987" cy="1519387"/>
            </a:xfrm>
            <a:prstGeom prst="rect">
              <a:avLst/>
            </a:prstGeom>
            <a:blipFill rotWithShape="1">
              <a:blip r:embed="rId4"/>
              <a:srcRect/>
              <a:stretch>
                <a:fillRect l="-1000" r="-1000"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DDDB9D9-389A-43EF-83B8-D0A808FE5132}"/>
              </a:ext>
            </a:extLst>
          </p:cNvPr>
          <p:cNvGrpSpPr/>
          <p:nvPr/>
        </p:nvGrpSpPr>
        <p:grpSpPr>
          <a:xfrm>
            <a:off x="646854" y="1486678"/>
            <a:ext cx="1391172" cy="2021941"/>
            <a:chOff x="862472" y="1124986"/>
            <a:chExt cx="1854896" cy="2695921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BB672F-347A-4F41-868D-5ABAAFAD6ADA}"/>
                </a:ext>
              </a:extLst>
            </p:cNvPr>
            <p:cNvSpPr/>
            <p:nvPr/>
          </p:nvSpPr>
          <p:spPr>
            <a:xfrm>
              <a:off x="1002014" y="2548649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Species-Habitat-Association Models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3D7826B-D8C3-48D4-8A33-7785131AA2A3}"/>
                </a:ext>
              </a:extLst>
            </p:cNvPr>
            <p:cNvSpPr/>
            <p:nvPr/>
          </p:nvSpPr>
          <p:spPr>
            <a:xfrm>
              <a:off x="1002014" y="3143137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Species Distribution Models</a:t>
              </a:r>
            </a:p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Habitat-Selection Models</a:t>
              </a:r>
            </a:p>
          </p:txBody>
        </p:sp>
        <p:pic>
          <p:nvPicPr>
            <p:cNvPr id="32" name="Picture 31" descr="Diagram&#10;&#10;Description automatically generated">
              <a:extLst>
                <a:ext uri="{FF2B5EF4-FFF2-40B4-BE49-F238E27FC236}">
                  <a16:creationId xmlns:a16="http://schemas.microsoft.com/office/drawing/2014/main" id="{C43EF12C-0589-4D58-9D53-6CB460E62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2472" y="1124986"/>
              <a:ext cx="1854896" cy="1310878"/>
            </a:xfrm>
            <a:prstGeom prst="rect">
              <a:avLst/>
            </a:prstGeom>
          </p:spPr>
        </p:pic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6ADFACD0-7431-488E-8CCD-F28326E4929A}"/>
              </a:ext>
            </a:extLst>
          </p:cNvPr>
          <p:cNvSpPr/>
          <p:nvPr/>
        </p:nvSpPr>
        <p:spPr bwMode="auto">
          <a:xfrm>
            <a:off x="514350" y="1276350"/>
            <a:ext cx="1645846" cy="2667000"/>
          </a:xfrm>
          <a:prstGeom prst="ellipse">
            <a:avLst/>
          </a:prstGeom>
          <a:solidFill>
            <a:schemeClr val="bg2">
              <a:alpha val="6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B005686-1AA0-4B2A-8AB0-4E62855D09B6}"/>
              </a:ext>
            </a:extLst>
          </p:cNvPr>
          <p:cNvSpPr/>
          <p:nvPr/>
        </p:nvSpPr>
        <p:spPr bwMode="auto">
          <a:xfrm>
            <a:off x="2447016" y="1220925"/>
            <a:ext cx="1645846" cy="2667000"/>
          </a:xfrm>
          <a:prstGeom prst="ellipse">
            <a:avLst/>
          </a:prstGeom>
          <a:solidFill>
            <a:schemeClr val="bg2">
              <a:alpha val="6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53DEB90-C397-4982-B659-7850E16AB7D3}"/>
              </a:ext>
            </a:extLst>
          </p:cNvPr>
          <p:cNvSpPr/>
          <p:nvPr/>
        </p:nvSpPr>
        <p:spPr bwMode="auto">
          <a:xfrm>
            <a:off x="4379682" y="1118703"/>
            <a:ext cx="2097318" cy="2667000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594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D1B79-9015-4D21-B3D5-F455DFA5B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57931"/>
            <a:ext cx="5829300" cy="857250"/>
          </a:xfrm>
        </p:spPr>
        <p:txBody>
          <a:bodyPr/>
          <a:lstStyle/>
          <a:p>
            <a:r>
              <a:rPr lang="en-US" sz="2100" dirty="0"/>
              <a:t>Habitat Availability and Movement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8DA95-3033-498F-85F0-06A0A7A86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950" y="815975"/>
            <a:ext cx="6019800" cy="222885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FA2420-C230-4210-AA36-B2BB64A08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815975"/>
            <a:ext cx="4343399" cy="370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5705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6C32-55C2-4F67-861B-3839CA855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 Data and Independence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0AEC7-85CA-458D-89D3-108951795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/>
              <a:t>Historically,</a:t>
            </a:r>
            <a:r>
              <a:rPr lang="en-US" sz="1800" b="0" i="0" u="none" strike="noStrike" baseline="0" dirty="0">
                <a:latin typeface="NimbusSanL-Regu"/>
              </a:rPr>
              <a:t> biologists would:</a:t>
            </a:r>
          </a:p>
          <a:p>
            <a:pPr marL="0" indent="0" algn="l">
              <a:buNone/>
            </a:pPr>
            <a:endParaRPr lang="en-US" sz="1800" b="0" i="0" u="none" strike="noStrike" baseline="0" dirty="0">
              <a:latin typeface="NimbusSanL-Regu"/>
            </a:endParaRP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Sample less frequently or subsample data until location data are “independent”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Justify treating data as independent if an individual could have moved anywhere in its home range between sampling times (“biological independence”).</a:t>
            </a:r>
          </a:p>
          <a:p>
            <a:pPr algn="l"/>
            <a:endParaRPr lang="en-US" dirty="0">
              <a:latin typeface="NimbusSanL-Regu"/>
            </a:endParaRPr>
          </a:p>
          <a:p>
            <a:pPr marL="0" indent="0" algn="l">
              <a:buNone/>
            </a:pPr>
            <a:r>
              <a:rPr lang="en-US" sz="1800" b="0" i="0" u="none" strike="noStrike" baseline="0" dirty="0">
                <a:latin typeface="NimbusSanL-Regu"/>
              </a:rPr>
              <a:t>In the later case, it would make sense to use something like the outer 95% contour of the estimated home range to determine availability.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5493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423CA7-2D1E-D13A-5D43-3AB05031B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153" y="361950"/>
            <a:ext cx="4509694" cy="37172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244152-1978-BDE7-F8C6-F3D56ECBCD28}"/>
              </a:ext>
            </a:extLst>
          </p:cNvPr>
          <p:cNvSpPr txBox="1"/>
          <p:nvPr/>
        </p:nvSpPr>
        <p:spPr>
          <a:xfrm>
            <a:off x="685800" y="4324350"/>
            <a:ext cx="6096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https://www.biorxiv.org/content/10.1101/2022.04.21.489059v1.full.pdf</a:t>
            </a:r>
          </a:p>
        </p:txBody>
      </p:sp>
    </p:spTree>
    <p:extLst>
      <p:ext uri="{BB962C8B-B14F-4D97-AF65-F5344CB8AC3E}">
        <p14:creationId xmlns:p14="http://schemas.microsoft.com/office/powerpoint/2010/main" val="16737441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2929B-3338-4079-AA46-25055E242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40" y="162758"/>
            <a:ext cx="5829300" cy="642938"/>
          </a:xfrm>
        </p:spPr>
        <p:txBody>
          <a:bodyPr/>
          <a:lstStyle/>
          <a:p>
            <a:r>
              <a:rPr lang="en-US" sz="2100" dirty="0"/>
              <a:t>Step-Selection Analyses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F502B7-BA98-46D1-A032-0DFA018BD3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015" y="895350"/>
                <a:ext cx="5829300" cy="222885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5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);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supHide m:val="on"/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  <m:sup/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);</m:t>
                                  </m:r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𝑑𝑔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15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F502B7-BA98-46D1-A032-0DFA018BD3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015" y="895350"/>
                <a:ext cx="5829300" cy="222885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9BA382-6DA7-42C6-8293-91A7ADBF8E4C}"/>
                  </a:ext>
                </a:extLst>
              </p:cNvPr>
              <p:cNvSpPr txBox="1"/>
              <p:nvPr/>
            </p:nvSpPr>
            <p:spPr>
              <a:xfrm>
                <a:off x="504210" y="1865238"/>
                <a:ext cx="5943600" cy="30248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kern="0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500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5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5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5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5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5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5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supHide m:val="on"/>
                              <m:ctrlP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d>
                                    <m:dPr>
                                      <m:ctrlPr>
                                        <a:rPr lang="en-US" sz="15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5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15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5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15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15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endParaRPr lang="en-US" sz="15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endParaRPr lang="en-US" sz="6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)= </m:t>
                    </m:r>
                  </m:oMath>
                </a14:m>
                <a: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conditional probability of finding the individual at location </a:t>
                </a:r>
                <a14:m>
                  <m:oMath xmlns:m="http://schemas.openxmlformats.org/officeDocument/2006/math"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 at time </a:t>
                </a:r>
                <a14:m>
                  <m:oMath xmlns:m="http://schemas.openxmlformats.org/officeDocument/2006/math"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given it was at location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 at time </a:t>
                </a:r>
                <a14:m>
                  <m:oMath xmlns:m="http://schemas.openxmlformats.org/officeDocument/2006/math"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b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</a:br>
                <a:endParaRPr lang="en-US" sz="1500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500" i="1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5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5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5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1500" i="1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is a “selection-free” movement kernel that describes the relative likelihood of moving from s to s’.</a:t>
                </a:r>
                <a:b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</a:br>
                <a:endParaRPr lang="en-US" sz="15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sz="15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500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is referred to as a step-selection function</a:t>
                </a:r>
                <a:b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</a:br>
                <a:endParaRPr lang="en-US" sz="1500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9BA382-6DA7-42C6-8293-91A7ADBF8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10" y="1865238"/>
                <a:ext cx="5943600" cy="3024867"/>
              </a:xfrm>
              <a:prstGeom prst="rect">
                <a:avLst/>
              </a:prstGeom>
              <a:blipFill>
                <a:blip r:embed="rId3"/>
                <a:stretch>
                  <a:fillRect l="-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839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8D26EFF-E2F4-4E48-9B0D-9C89D182CA4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80035" y="179042"/>
                <a:ext cx="5829300" cy="642938"/>
              </a:xfrm>
            </p:spPr>
            <p:txBody>
              <a:bodyPr wrap="square" anchor="ctr">
                <a:normAutofit/>
              </a:bodyPr>
              <a:lstStyle/>
              <a:p>
                <a:r>
                  <a:rPr lang="en-US" dirty="0"/>
                  <a:t>Models for </a:t>
                </a:r>
                <a14:m>
                  <m:oMath xmlns:m="http://schemas.openxmlformats.org/officeDocument/2006/math"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kern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kern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8D26EFF-E2F4-4E48-9B0D-9C89D182CA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80035" y="179042"/>
                <a:ext cx="5829300" cy="642938"/>
              </a:xfrm>
              <a:blipFill>
                <a:blip r:embed="rId2"/>
                <a:stretch>
                  <a:fillRect l="-2092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59E130B-65E7-423A-82D8-E5B987091C1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80035" y="894020"/>
                <a:ext cx="3086100" cy="2228850"/>
              </a:xfrm>
            </p:spPr>
            <p:txBody>
              <a:bodyPr/>
              <a:lstStyle/>
              <a:p>
                <a:r>
                  <a:rPr lang="en-US" dirty="0"/>
                  <a:t>Discrete time movement model</a:t>
                </a:r>
              </a:p>
              <a:p>
                <a:pPr lvl="1"/>
                <a:r>
                  <a:rPr lang="en-US" dirty="0"/>
                  <a:t>Step lengths </a:t>
                </a:r>
              </a:p>
              <a:p>
                <a:pPr lvl="1"/>
                <a:r>
                  <a:rPr lang="en-US" dirty="0"/>
                  <a:t>Turn angles</a:t>
                </a: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Leads to time-dependent availability distributions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Requires observations to be  equally spaced in time.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59E130B-65E7-423A-82D8-E5B987091C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80035" y="894020"/>
                <a:ext cx="3086100" cy="2228850"/>
              </a:xfrm>
              <a:blipFill>
                <a:blip r:embed="rId3"/>
                <a:stretch>
                  <a:fillRect l="-1581" t="-1370" b="-39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36A3A3-1758-4223-BBA6-D5C41740C5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3366135" y="1277421"/>
            <a:ext cx="3268674" cy="1791770"/>
          </a:xfr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AE682C-BCAD-4E14-8FB7-5C2153E768C2}"/>
              </a:ext>
            </a:extLst>
          </p:cNvPr>
          <p:cNvSpPr txBox="1"/>
          <p:nvPr/>
        </p:nvSpPr>
        <p:spPr>
          <a:xfrm>
            <a:off x="3366135" y="3341724"/>
            <a:ext cx="3429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600" dirty="0" err="1">
                <a:latin typeface="NimbusSanL-Regu"/>
              </a:rPr>
              <a:t>Thurfjell</a:t>
            </a:r>
            <a:r>
              <a:rPr lang="en-US" sz="600" dirty="0">
                <a:latin typeface="NimbusSanL-Regu"/>
              </a:rPr>
              <a:t>, H., </a:t>
            </a:r>
            <a:r>
              <a:rPr lang="en-US" sz="600" dirty="0" err="1">
                <a:latin typeface="NimbusSanL-Regu"/>
              </a:rPr>
              <a:t>Ciuti</a:t>
            </a:r>
            <a:r>
              <a:rPr lang="en-US" sz="600" dirty="0">
                <a:latin typeface="NimbusSanL-Regu"/>
              </a:rPr>
              <a:t>, S. and Boyce, M.S., 2014. Applications of step-selection functions in ecology and conservation. Movement ecology, 2(1), p.4.</a:t>
            </a:r>
            <a:endParaRPr lang="en-US" sz="13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23227-4715-4F32-8D10-EC436C3B1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004" y="4171950"/>
            <a:ext cx="5567362" cy="50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4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9E18D-CD99-4ECE-9653-6CA4C7FF5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22" y="289761"/>
            <a:ext cx="5829300" cy="642938"/>
          </a:xfrm>
        </p:spPr>
        <p:txBody>
          <a:bodyPr/>
          <a:lstStyle/>
          <a:p>
            <a:r>
              <a:rPr lang="fr-FR" sz="2400" dirty="0" err="1"/>
              <a:t>Species</a:t>
            </a:r>
            <a:r>
              <a:rPr lang="fr-FR" sz="2400" dirty="0"/>
              <a:t> Distribution </a:t>
            </a:r>
            <a:r>
              <a:rPr lang="fr-FR" sz="2400" dirty="0" err="1"/>
              <a:t>Models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76382-CF5C-49B9-889D-FF94BCBC8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549" y="973082"/>
            <a:ext cx="5943600" cy="2228850"/>
          </a:xfrm>
        </p:spPr>
        <p:txBody>
          <a:bodyPr/>
          <a:lstStyle/>
          <a:p>
            <a:pPr algn="l"/>
            <a:r>
              <a:rPr lang="en-US" sz="1350" dirty="0">
                <a:latin typeface="NimbusSanL-Regu"/>
              </a:rPr>
              <a:t>‘ISI’s Essential Science Indicators identifies species distribution modeling as the top ranked research front in ecology and the environmental sciences.’ (Renner and Warton 2013)</a:t>
            </a:r>
          </a:p>
          <a:p>
            <a:pPr algn="l"/>
            <a:r>
              <a:rPr lang="en-US" sz="1350" dirty="0">
                <a:latin typeface="NimbusSanL-Regu"/>
              </a:rPr>
              <a:t>Compare environments at observed and background/pseudo-absence locations</a:t>
            </a:r>
          </a:p>
          <a:p>
            <a:pPr algn="l"/>
            <a:r>
              <a:rPr lang="en-US" sz="1350" dirty="0" err="1">
                <a:latin typeface="NimbusSanL-Regu"/>
              </a:rPr>
              <a:t>MaxEnt</a:t>
            </a:r>
            <a:r>
              <a:rPr lang="en-US" sz="1350" dirty="0">
                <a:latin typeface="NimbusSanL-Regu"/>
              </a:rPr>
              <a:t>, Generalized linear models (GLMs), Generalized Additive Models (GAMs), Boosted regression trees</a:t>
            </a:r>
          </a:p>
          <a:p>
            <a:pPr algn="l"/>
            <a:endParaRPr lang="en-US" dirty="0"/>
          </a:p>
        </p:txBody>
      </p:sp>
      <p:pic>
        <p:nvPicPr>
          <p:cNvPr id="1026" name="Picture 2" descr="Image result for species distribution models book">
            <a:extLst>
              <a:ext uri="{FF2B5EF4-FFF2-40B4-BE49-F238E27FC236}">
                <a16:creationId xmlns:a16="http://schemas.microsoft.com/office/drawing/2014/main" id="{5309B7A8-CCEA-4F17-A9A2-70B1D4CF5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629" y="2618402"/>
            <a:ext cx="933717" cy="141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pecies distribution models book">
            <a:extLst>
              <a:ext uri="{FF2B5EF4-FFF2-40B4-BE49-F238E27FC236}">
                <a16:creationId xmlns:a16="http://schemas.microsoft.com/office/drawing/2014/main" id="{527C2525-5AA8-4788-98A6-136596428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126" y="2570285"/>
            <a:ext cx="1457325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pecies distribution models book">
            <a:extLst>
              <a:ext uri="{FF2B5EF4-FFF2-40B4-BE49-F238E27FC236}">
                <a16:creationId xmlns:a16="http://schemas.microsoft.com/office/drawing/2014/main" id="{A4BC829B-B249-486C-8BE6-E00FDF9F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538" y="2610668"/>
            <a:ext cx="938590" cy="141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species distribution models book">
            <a:extLst>
              <a:ext uri="{FF2B5EF4-FFF2-40B4-BE49-F238E27FC236}">
                <a16:creationId xmlns:a16="http://schemas.microsoft.com/office/drawing/2014/main" id="{F48C0397-5FEF-4D1E-842A-60BF05F57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97" y="2618400"/>
            <a:ext cx="941242" cy="141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species distribution models book">
            <a:extLst>
              <a:ext uri="{FF2B5EF4-FFF2-40B4-BE49-F238E27FC236}">
                <a16:creationId xmlns:a16="http://schemas.microsoft.com/office/drawing/2014/main" id="{DFE17F88-A0EB-4A63-8CFD-12DFAC4B5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217" y="2610668"/>
            <a:ext cx="934640" cy="141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C15018-FD2F-4CD5-AB45-F30621CA4493}"/>
              </a:ext>
            </a:extLst>
          </p:cNvPr>
          <p:cNvSpPr txBox="1"/>
          <p:nvPr/>
        </p:nvSpPr>
        <p:spPr>
          <a:xfrm>
            <a:off x="317522" y="4230909"/>
            <a:ext cx="60070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atin typeface="NimbusSanL-Regu"/>
              </a:rPr>
              <a:t>Different ways of modeling the distribution of locations as a function of spatial predictors (resources, risks, and conditions)</a:t>
            </a:r>
          </a:p>
        </p:txBody>
      </p:sp>
    </p:spTree>
    <p:extLst>
      <p:ext uri="{BB962C8B-B14F-4D97-AF65-F5344CB8AC3E}">
        <p14:creationId xmlns:p14="http://schemas.microsoft.com/office/powerpoint/2010/main" val="216702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BBCF6-4448-4766-8E91-95FF3B79A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34BECD-2DAE-4137-B269-E0D071EC13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4349" y="1123950"/>
                <a:ext cx="5829300" cy="2971800"/>
              </a:xfrm>
            </p:spPr>
            <p:txBody>
              <a:bodyPr/>
              <a:lstStyle/>
              <a:p>
                <a:r>
                  <a:rPr lang="en-US" dirty="0"/>
                  <a:t>If we knew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, we could we could take a random sample of </a:t>
                </a:r>
                <a:r>
                  <a:rPr lang="en-US" dirty="0" err="1"/>
                  <a:t>n</a:t>
                </a:r>
                <a:r>
                  <a:rPr lang="en-US" baseline="-25000" dirty="0" err="1"/>
                  <a:t>a</a:t>
                </a:r>
                <a:r>
                  <a:rPr lang="en-US" dirty="0"/>
                  <a:t> points from this distribution and evaluate: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algn="l"/>
                <a:r>
                  <a:rPr lang="en-US" dirty="0"/>
                  <a:t>This is the same as the likelihood of a conditional logistic regression model.</a:t>
                </a:r>
              </a:p>
              <a:p>
                <a:pPr algn="l"/>
                <a:r>
                  <a:rPr lang="en-US" dirty="0"/>
                  <a:t>We can fit using </a:t>
                </a:r>
                <a:r>
                  <a:rPr lang="en-US" dirty="0" err="1"/>
                  <a:t>clogit</a:t>
                </a:r>
                <a:r>
                  <a:rPr lang="en-US" dirty="0"/>
                  <a:t> function in R survival library: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 </a:t>
                </a:r>
                <a:r>
                  <a:rPr lang="it-IT" dirty="0"/>
                  <a:t>clogit(y x+ strata(strataID), data=)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34BECD-2DAE-4137-B269-E0D071EC13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4349" y="1123950"/>
                <a:ext cx="5829300" cy="2971800"/>
              </a:xfrm>
              <a:blipFill>
                <a:blip r:embed="rId2"/>
                <a:stretch>
                  <a:fillRect l="-1045" t="-1434" b="-16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14FFE6A5-5176-469E-9DBB-D66A95EE6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731" y="1896093"/>
            <a:ext cx="3538537" cy="105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833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6C4DA2-4573-4607-99B8-0CB85E87BD0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Problem, we don’t know </a:t>
                </a:r>
                <a14:m>
                  <m:oMath xmlns:m="http://schemas.openxmlformats.org/officeDocument/2006/math">
                    <m:r>
                      <a:rPr lang="en-US" sz="2800" i="1" kern="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6C4DA2-4573-4607-99B8-0CB85E87BD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8FFDD-8A6A-4E3E-8F95-5D21316E5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can we do?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3A0683-DA49-4A02-8CC7-5540DE5FD7B1}"/>
              </a:ext>
            </a:extLst>
          </p:cNvPr>
          <p:cNvSpPr txBox="1"/>
          <p:nvPr/>
        </p:nvSpPr>
        <p:spPr>
          <a:xfrm>
            <a:off x="514350" y="1835312"/>
            <a:ext cx="56578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+mn-lt"/>
              </a:rPr>
              <a:t>Resample observed step lengths and turn angles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+mn-lt"/>
              </a:rPr>
              <a:t>Use step-lengths and turn angles to parameterize statistical distributions and sample from them</a:t>
            </a:r>
          </a:p>
        </p:txBody>
      </p:sp>
    </p:spTree>
    <p:extLst>
      <p:ext uri="{BB962C8B-B14F-4D97-AF65-F5344CB8AC3E}">
        <p14:creationId xmlns:p14="http://schemas.microsoft.com/office/powerpoint/2010/main" val="3398494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30F14-A3B8-470E-94C6-48EEB4B45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190995"/>
            <a:ext cx="5829300" cy="857250"/>
          </a:xfrm>
        </p:spPr>
        <p:txBody>
          <a:bodyPr/>
          <a:lstStyle/>
          <a:p>
            <a:r>
              <a:rPr lang="en-US" dirty="0"/>
              <a:t>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8E3CE-828E-44A6-9950-AD083ED6E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" y="1047750"/>
            <a:ext cx="3981450" cy="2971800"/>
          </a:xfrm>
        </p:spPr>
        <p:txBody>
          <a:bodyPr/>
          <a:lstStyle/>
          <a:p>
            <a:r>
              <a:rPr lang="en-US" sz="1600" dirty="0"/>
              <a:t>Step lengths are typically modeled using an exponential or gamma distribution (right skewed, continuous)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Turn angles are often assumed to be uniform or are modeled using a von Mises distribution</a:t>
            </a:r>
          </a:p>
          <a:p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91C6C1A9-9FA2-470E-A8AB-0E14C01F7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04518" y="1200150"/>
            <a:ext cx="2030415" cy="3015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1026" name="Picture 2" descr="Probability density plots of gamma distributions">
            <a:extLst>
              <a:ext uri="{FF2B5EF4-FFF2-40B4-BE49-F238E27FC236}">
                <a16:creationId xmlns:a16="http://schemas.microsoft.com/office/drawing/2014/main" id="{0FD4C1E2-0E26-4B49-95C9-FCA129668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105150"/>
            <a:ext cx="22098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01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4D5F9-AAAE-4070-829E-DC07ED000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5829300" cy="857250"/>
          </a:xfrm>
        </p:spPr>
        <p:txBody>
          <a:bodyPr/>
          <a:lstStyle/>
          <a:p>
            <a:r>
              <a:rPr lang="en-US" dirty="0"/>
              <a:t> amt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6A0B1-455F-4EBB-BD88-1CEDCEAAD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742950"/>
            <a:ext cx="3676650" cy="297180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The </a:t>
            </a:r>
            <a:r>
              <a:rPr lang="en-US" sz="1600" dirty="0" err="1"/>
              <a:t>random_steps</a:t>
            </a:r>
            <a:r>
              <a:rPr lang="en-US" sz="1600" dirty="0"/>
              <a:t>() function in the amt package</a:t>
            </a:r>
          </a:p>
          <a:p>
            <a:r>
              <a:rPr lang="en-US" sz="1600" dirty="0"/>
              <a:t>Uses maximum likelihood to fit gamma and von Mises distributions to step length and turn angles</a:t>
            </a:r>
          </a:p>
          <a:p>
            <a:r>
              <a:rPr lang="en-US" sz="1600" dirty="0"/>
              <a:t>Generates random steps, turn angles using the fitted distributions</a:t>
            </a:r>
          </a:p>
          <a:p>
            <a:r>
              <a:rPr lang="en-US" sz="1600" dirty="0"/>
              <a:t>Uses these to form random steps, and thus choose new available locations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Signer, J., Fieberg, J. and </a:t>
            </a:r>
            <a:r>
              <a:rPr lang="en-US" sz="1200" dirty="0" err="1"/>
              <a:t>Avgar</a:t>
            </a:r>
            <a:r>
              <a:rPr lang="en-US" sz="1200" dirty="0"/>
              <a:t>, T., 2019. Animal movement tools (amt): R package for managing tracking data and conducting habitat selection analyses. Ecology and Evolution, 9(2), pp.880-890.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A298A94-644B-4945-917E-1250DCAE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296" y="849923"/>
            <a:ext cx="2874242" cy="225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4047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66F42-ED73-4D6F-A1EA-EFC600621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92018C-2568-40D3-98A8-A46B0173C810}"/>
                  </a:ext>
                </a:extLst>
              </p:cNvPr>
              <p:cNvSpPr txBox="1"/>
              <p:nvPr/>
            </p:nvSpPr>
            <p:spPr>
              <a:xfrm>
                <a:off x="361950" y="1048753"/>
                <a:ext cx="6496050" cy="25002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0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800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8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8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8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8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supHide m:val="on"/>
                              <m:ctrlP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d>
                                    <m:dPr>
                                      <m:ctrlPr>
                                        <a:rPr lang="en-US" sz="18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18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18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18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endParaRPr lang="en-US" sz="18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endParaRPr lang="en-US" sz="7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i="1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1800" i="1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8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is a “selection-free” movement kernel that describes the relative likelihood of moving from s to s’.</a:t>
                </a:r>
                <a:br>
                  <a:rPr lang="en-US" sz="18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</a:br>
                <a:endParaRPr lang="en-US" sz="18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sz="1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sz="18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is referred to as a step-selection function</a:t>
                </a:r>
                <a:br>
                  <a:rPr lang="en-US" sz="18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</a:br>
                <a:endParaRPr lang="en-US" sz="1800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92018C-2568-40D3-98A8-A46B0173C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50" y="1048753"/>
                <a:ext cx="6496050" cy="2500236"/>
              </a:xfrm>
              <a:prstGeom prst="rect">
                <a:avLst/>
              </a:prstGeom>
              <a:blipFill>
                <a:blip r:embed="rId2"/>
                <a:stretch>
                  <a:fillRect l="-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1FAF66-2DF2-4F73-8882-DCC8C0DD4C1C}"/>
                  </a:ext>
                </a:extLst>
              </p:cNvPr>
              <p:cNvSpPr txBox="1"/>
              <p:nvPr/>
            </p:nvSpPr>
            <p:spPr>
              <a:xfrm>
                <a:off x="457200" y="3638550"/>
                <a:ext cx="56388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We</m:t>
                    </m:r>
                    <m:r>
                      <a:rPr lang="en-US" sz="1800" b="0" i="0" kern="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see</m:t>
                    </m:r>
                    <m:r>
                      <a:rPr lang="en-US" sz="1800" b="0" i="0" kern="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1800" kern="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8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 - i.e., the combined effect of movement and habitat selection, which we use to estimate </a:t>
                </a:r>
                <a14:m>
                  <m:oMath xmlns:m="http://schemas.openxmlformats.org/officeDocument/2006/math">
                    <m:r>
                      <a:rPr lang="en-US" i="1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i="1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8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 . 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1FAF66-2DF2-4F73-8882-DCC8C0DD4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638550"/>
                <a:ext cx="5638800" cy="923330"/>
              </a:xfrm>
              <a:prstGeom prst="rect">
                <a:avLst/>
              </a:prstGeom>
              <a:blipFill>
                <a:blip r:embed="rId3"/>
                <a:stretch>
                  <a:fillRect l="-865" t="-4636" r="-1622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97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0EE24-988A-4F1F-8453-5642D1EF1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and Potential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FD28B-058D-4CFB-AC81-10EEE41A8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" y="1085850"/>
            <a:ext cx="5829300" cy="2971800"/>
          </a:xfrm>
        </p:spPr>
        <p:txBody>
          <a:bodyPr/>
          <a:lstStyle/>
          <a:p>
            <a:pPr algn="l"/>
            <a:r>
              <a:rPr lang="en-US" sz="1800" b="0" i="0" u="none" strike="noStrike" baseline="0" dirty="0">
                <a:latin typeface="NimbusSanL-Regu"/>
              </a:rPr>
              <a:t>Parameterizing th</a:t>
            </a:r>
            <a:r>
              <a:rPr lang="en-US" dirty="0">
                <a:latin typeface="NimbusSanL-Regu"/>
              </a:rPr>
              <a:t>e movement model without accounting for habitat selection can lead to </a:t>
            </a:r>
            <a:r>
              <a:rPr lang="en-US" sz="1800" b="0" i="0" u="none" strike="noStrike" baseline="0" dirty="0">
                <a:latin typeface="NimbusSanL-Regu"/>
              </a:rPr>
              <a:t>biased estimates of movement parameters</a:t>
            </a:r>
          </a:p>
          <a:p>
            <a:pPr algn="l"/>
            <a:r>
              <a:rPr lang="en-US" dirty="0">
                <a:latin typeface="NimbusSanL-Regu"/>
              </a:rPr>
              <a:t>With certain statistical distributions, we can remove the bias by including movement characteristics (e.g., </a:t>
            </a:r>
            <a:r>
              <a:rPr lang="en-US" sz="1800" b="0" i="0" u="none" strike="noStrike" baseline="0" dirty="0">
                <a:latin typeface="NimbusSanL-Regu"/>
              </a:rPr>
              <a:t>step length) associated with used and available points. </a:t>
            </a:r>
          </a:p>
          <a:p>
            <a:pPr algn="l"/>
            <a:endParaRPr lang="en-US" dirty="0">
              <a:latin typeface="NimbusSanL-Regu"/>
            </a:endParaRPr>
          </a:p>
          <a:p>
            <a:pPr marL="0" indent="0" algn="l">
              <a:buNone/>
            </a:pPr>
            <a:r>
              <a:rPr lang="en-US" sz="1800" b="0" i="0" u="none" strike="noStrike" baseline="0" dirty="0">
                <a:latin typeface="NimbusSanL-Regu"/>
              </a:rPr>
              <a:t>Forester, J.D., </a:t>
            </a:r>
            <a:r>
              <a:rPr lang="en-US" sz="1800" b="0" i="0" u="none" strike="noStrike" baseline="0" dirty="0" err="1">
                <a:latin typeface="NimbusSanL-Regu"/>
              </a:rPr>
              <a:t>Im</a:t>
            </a:r>
            <a:r>
              <a:rPr lang="en-US" sz="1800" b="0" i="0" u="none" strike="noStrike" baseline="0" dirty="0">
                <a:latin typeface="NimbusSanL-Regu"/>
              </a:rPr>
              <a:t>, H.K. &amp; </a:t>
            </a:r>
            <a:r>
              <a:rPr lang="en-US" sz="1800" b="0" i="0" u="none" strike="noStrike" baseline="0" dirty="0" err="1">
                <a:latin typeface="NimbusSanL-Regu"/>
              </a:rPr>
              <a:t>Rathouz</a:t>
            </a:r>
            <a:r>
              <a:rPr lang="en-US" sz="1800" b="0" i="0" u="none" strike="noStrike" baseline="0" dirty="0">
                <a:latin typeface="NimbusSanL-Regu"/>
              </a:rPr>
              <a:t>, P.J. (2009). Accounting for animal movement in estimation of resource selection functions: Sampling and data analysis. Ecology, 90, 3554–3565.</a:t>
            </a:r>
          </a:p>
        </p:txBody>
      </p:sp>
    </p:spTree>
    <p:extLst>
      <p:ext uri="{BB962C8B-B14F-4D97-AF65-F5344CB8AC3E}">
        <p14:creationId xmlns:p14="http://schemas.microsoft.com/office/powerpoint/2010/main" val="41104543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6C983-AD39-49FB-A08C-290A7ACAB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162544"/>
            <a:ext cx="5829300" cy="857250"/>
          </a:xfrm>
        </p:spPr>
        <p:txBody>
          <a:bodyPr/>
          <a:lstStyle/>
          <a:p>
            <a:r>
              <a:rPr lang="en-US" dirty="0"/>
              <a:t>Opportunity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FE722-FC55-470A-80A2-7E8EB608D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672" y="1019794"/>
            <a:ext cx="5829300" cy="2971800"/>
          </a:xfrm>
        </p:spPr>
        <p:txBody>
          <a:bodyPr/>
          <a:lstStyle/>
          <a:p>
            <a:r>
              <a:rPr lang="en-US" dirty="0"/>
              <a:t>Can include interactions with predictors to model how movement is influenced by habitat</a:t>
            </a:r>
          </a:p>
          <a:p>
            <a:r>
              <a:rPr lang="en-US" dirty="0"/>
              <a:t>Equivalent to fitting a biased correlated random walk model</a:t>
            </a:r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r>
              <a:rPr lang="en-US" dirty="0"/>
              <a:t>For the mathematical details, see papers below and AppC_iSSA_movement.html from Fieberg et al. </a:t>
            </a:r>
            <a:r>
              <a:rPr lang="en-US"/>
              <a:t>2021.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sz="1200" dirty="0" err="1"/>
              <a:t>Avgar</a:t>
            </a:r>
            <a:r>
              <a:rPr lang="en-US" sz="1200" dirty="0"/>
              <a:t>, T., Potts, J.R., Lewis, M.A. &amp; Boyce, M.S. (2016). Integrated step selection analysis: Bridging the gap between resource selection and animal movement. Methods Ecol. </a:t>
            </a:r>
            <a:r>
              <a:rPr lang="en-US" sz="1200" dirty="0" err="1"/>
              <a:t>Evol</a:t>
            </a:r>
            <a:r>
              <a:rPr lang="en-US" sz="1200" dirty="0"/>
              <a:t>., 7, 619–630.</a:t>
            </a:r>
            <a:br>
              <a:rPr lang="en-US" sz="1200" dirty="0"/>
            </a:br>
            <a:endParaRPr lang="en-US" sz="1200" dirty="0"/>
          </a:p>
          <a:p>
            <a:pPr marL="0" indent="0">
              <a:buNone/>
            </a:pPr>
            <a:r>
              <a:rPr lang="en-US" sz="1200" dirty="0"/>
              <a:t>Duchesne, T., Fortin, D. and Rivest, L.P. (2015) Equivalence between step selection functions and biased correlated random walks for statistical inference on animal movement. </a:t>
            </a:r>
            <a:r>
              <a:rPr lang="en-US" sz="1200" dirty="0" err="1"/>
              <a:t>PloS</a:t>
            </a:r>
            <a:r>
              <a:rPr lang="en-US" sz="1200" dirty="0"/>
              <a:t> one, 10, e0122947.</a:t>
            </a:r>
          </a:p>
        </p:txBody>
      </p:sp>
    </p:spTree>
    <p:extLst>
      <p:ext uri="{BB962C8B-B14F-4D97-AF65-F5344CB8AC3E}">
        <p14:creationId xmlns:p14="http://schemas.microsoft.com/office/powerpoint/2010/main" val="17851659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AC306-B1B3-4A47-8028-B7503AF1B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51" y="182454"/>
            <a:ext cx="5829300" cy="6429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Implementation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A78C77E-4729-4557-A6C4-C62625F3557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7521" y="1226684"/>
                <a:ext cx="4605844" cy="3124200"/>
              </a:xfrm>
            </p:spPr>
            <p:txBody>
              <a:bodyPr wrap="square" anchor="t">
                <a:normAutofit/>
              </a:bodyPr>
              <a:lstStyle/>
              <a:p>
                <a:pPr>
                  <a:lnSpc>
                    <a:spcPct val="120000"/>
                  </a:lnSpc>
                  <a:spcAft>
                    <a:spcPts val="450"/>
                  </a:spcAf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Estimate a tentative selection-free movement kernel, using observed step-lengths and turn angles,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  <a:spcAft>
                    <a:spcPts val="450"/>
                  </a:spcAf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Generate time-dependent available locations by simulating potential movements from the previously observed location</a:t>
                </a:r>
                <a:b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Δt</m:t>
                        </m:r>
                      </m:e>
                    </m:d>
                    <m: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  <a:spcAft>
                    <a:spcPts val="450"/>
                  </a:spcAf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Estimate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using conditional logistic regression, with strata formed by combining time-dependent used and available locations.</a:t>
                </a:r>
              </a:p>
              <a:p>
                <a:pPr>
                  <a:lnSpc>
                    <a:spcPct val="120000"/>
                  </a:lnSpc>
                  <a:spcAft>
                    <a:spcPts val="450"/>
                  </a:spcAf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Include movement characteristics (e.g., step-length, cos(turn angle) as covariates to correct for bias due to two-step approach (Forester et al. 2009)</a:t>
                </a:r>
              </a:p>
              <a:p>
                <a:pPr>
                  <a:lnSpc>
                    <a:spcPct val="90000"/>
                  </a:lnSpc>
                </a:pPr>
                <a:endParaRPr lang="en-US" sz="1200" dirty="0"/>
              </a:p>
              <a:p>
                <a:pPr>
                  <a:lnSpc>
                    <a:spcPct val="90000"/>
                  </a:lnSpc>
                </a:pPr>
                <a:endParaRPr lang="en-US" sz="975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A78C77E-4729-4557-A6C4-C62625F35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7521" y="1226684"/>
                <a:ext cx="4605844" cy="3124200"/>
              </a:xfrm>
              <a:blipFill>
                <a:blip r:embed="rId2"/>
                <a:stretch>
                  <a:fillRect l="-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211AB47C-6812-4887-AC67-54650800E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77676"/>
            <a:ext cx="2689412" cy="91440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C7722D-9905-489D-B7D5-79B9901D1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365" y="1370346"/>
            <a:ext cx="1951784" cy="15578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DBBEA4-91BA-43C5-8FC8-ACD2C7ED4AA6}"/>
              </a:ext>
            </a:extLst>
          </p:cNvPr>
          <p:cNvSpPr txBox="1"/>
          <p:nvPr/>
        </p:nvSpPr>
        <p:spPr>
          <a:xfrm>
            <a:off x="228600" y="4357853"/>
            <a:ext cx="616984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50" dirty="0">
                <a:solidFill>
                  <a:srgbClr val="222222"/>
                </a:solidFill>
                <a:latin typeface="Arial" panose="020B0604020202020204" pitchFamily="34" charset="0"/>
              </a:rPr>
              <a:t>Forester, J. D., </a:t>
            </a:r>
            <a:r>
              <a:rPr lang="en-US" sz="750" dirty="0" err="1">
                <a:solidFill>
                  <a:srgbClr val="222222"/>
                </a:solidFill>
                <a:latin typeface="Arial" panose="020B0604020202020204" pitchFamily="34" charset="0"/>
              </a:rPr>
              <a:t>Im</a:t>
            </a:r>
            <a:r>
              <a:rPr lang="en-US" sz="750" dirty="0">
                <a:solidFill>
                  <a:srgbClr val="222222"/>
                </a:solidFill>
                <a:latin typeface="Arial" panose="020B0604020202020204" pitchFamily="34" charset="0"/>
              </a:rPr>
              <a:t>, H. K., &amp; </a:t>
            </a:r>
            <a:r>
              <a:rPr lang="en-US" sz="750" dirty="0" err="1">
                <a:solidFill>
                  <a:srgbClr val="222222"/>
                </a:solidFill>
                <a:latin typeface="Arial" panose="020B0604020202020204" pitchFamily="34" charset="0"/>
              </a:rPr>
              <a:t>Rathouz</a:t>
            </a:r>
            <a:r>
              <a:rPr lang="en-US" sz="750" dirty="0">
                <a:solidFill>
                  <a:srgbClr val="222222"/>
                </a:solidFill>
                <a:latin typeface="Arial" panose="020B0604020202020204" pitchFamily="34" charset="0"/>
              </a:rPr>
              <a:t>, P. J. (2009). Accounting for animal movement in estimation of resource selection functions: sampling and data analysis. </a:t>
            </a:r>
            <a:r>
              <a:rPr lang="en-US" sz="750" i="1" dirty="0">
                <a:solidFill>
                  <a:srgbClr val="222222"/>
                </a:solidFill>
                <a:latin typeface="Arial" panose="020B0604020202020204" pitchFamily="34" charset="0"/>
              </a:rPr>
              <a:t>Ecology</a:t>
            </a:r>
            <a:r>
              <a:rPr lang="en-US" sz="750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US" sz="750" i="1" dirty="0">
                <a:solidFill>
                  <a:srgbClr val="222222"/>
                </a:solidFill>
                <a:latin typeface="Arial" panose="020B0604020202020204" pitchFamily="34" charset="0"/>
              </a:rPr>
              <a:t>90</a:t>
            </a:r>
            <a:r>
              <a:rPr lang="en-US" sz="750" dirty="0">
                <a:solidFill>
                  <a:srgbClr val="222222"/>
                </a:solidFill>
                <a:latin typeface="Arial" panose="020B0604020202020204" pitchFamily="34" charset="0"/>
              </a:rPr>
              <a:t>(12), 3554-3565.</a:t>
            </a:r>
            <a:endParaRPr lang="en-US" sz="750" dirty="0"/>
          </a:p>
        </p:txBody>
      </p:sp>
    </p:spTree>
    <p:extLst>
      <p:ext uri="{BB962C8B-B14F-4D97-AF65-F5344CB8AC3E}">
        <p14:creationId xmlns:p14="http://schemas.microsoft.com/office/powerpoint/2010/main" val="346984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56DFD-D37E-454F-B569-1554451E3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6509"/>
            <a:ext cx="5829300" cy="6429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Integrated Step-Selection Analyses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C39D1-CFBC-4AB0-85E1-FB7E5572829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24913" y="1145454"/>
                <a:ext cx="3657600" cy="2419350"/>
              </a:xfrm>
            </p:spPr>
            <p:txBody>
              <a:bodyPr wrap="square" anchor="t">
                <a:normAutofit/>
              </a:bodyPr>
              <a:lstStyle/>
              <a:p>
                <a:r>
                  <a:rPr lang="en-US" sz="13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Re-estimate movement parameters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using regression coefficients (Duchesne et al 2015, </a:t>
                </a:r>
                <a:r>
                  <a:rPr lang="en-US" sz="135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Avgar</a:t>
                </a:r>
                <a:r>
                  <a:rPr lang="en-US" sz="13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et al. 2016)</a:t>
                </a:r>
                <a:br>
                  <a:rPr lang="en-US" sz="13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135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3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Include interactions to allow movement parameters to depend on current habitat.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C39D1-CFBC-4AB0-85E1-FB7E557282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24913" y="1145454"/>
                <a:ext cx="3657600" cy="2419350"/>
              </a:xfrm>
              <a:blipFill>
                <a:blip r:embed="rId2"/>
                <a:stretch>
                  <a:fillRect l="-1000" t="-1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317F04E-BB80-4728-9709-2E9CD6061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399" y="1168314"/>
            <a:ext cx="2154069" cy="1735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91970E-A2CF-45D6-A7F3-3FEC660C3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54" y="3028950"/>
            <a:ext cx="411480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97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07D7F6-E26E-4AF4-B40E-4CE28CDAD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3509"/>
            <a:ext cx="6858000" cy="373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07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664625-54FA-4B5C-8DC7-B2D4F91469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6552" y="1453134"/>
            <a:ext cx="5137151" cy="2465832"/>
          </a:xfrm>
          <a:noFill/>
        </p:spPr>
      </p:pic>
      <p:pic>
        <p:nvPicPr>
          <p:cNvPr id="3" name="Picture 2" descr="A group of animals in a field&#10;&#10;Description automatically generated with medium confidence">
            <a:extLst>
              <a:ext uri="{FF2B5EF4-FFF2-40B4-BE49-F238E27FC236}">
                <a16:creationId xmlns:a16="http://schemas.microsoft.com/office/drawing/2014/main" id="{97DD4325-3D4D-43ED-BA0E-76D1CEDED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800100"/>
            <a:ext cx="1431361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345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707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A9990-2A1F-4404-9C47-96EDA9034DD0}"/>
              </a:ext>
            </a:extLst>
          </p:cNvPr>
          <p:cNvSpPr txBox="1">
            <a:spLocks/>
          </p:cNvSpPr>
          <p:nvPr/>
        </p:nvSpPr>
        <p:spPr>
          <a:xfrm>
            <a:off x="514350" y="671512"/>
            <a:ext cx="5829300" cy="64293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300" b="0">
                <a:solidFill>
                  <a:srgbClr val="7A0019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5pPr>
            <a:lvl6pPr marL="342946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685891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028837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371783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75" kern="0" dirty="0"/>
              <a:t>Habitat-Selection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B1637-3A94-4128-8EA1-E1B6466A8F74}"/>
              </a:ext>
            </a:extLst>
          </p:cNvPr>
          <p:cNvSpPr txBox="1">
            <a:spLocks/>
          </p:cNvSpPr>
          <p:nvPr/>
        </p:nvSpPr>
        <p:spPr>
          <a:xfrm>
            <a:off x="545523" y="1257300"/>
            <a:ext cx="6572250" cy="2228850"/>
          </a:xfrm>
          <a:prstGeom prst="rect">
            <a:avLst/>
          </a:prstGeom>
        </p:spPr>
        <p:txBody>
          <a:bodyPr/>
          <a:lstStyle>
            <a:lvl1pPr marL="257209" indent="-2572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24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287" indent="-21434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2100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857364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1200310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543256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886201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9147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2093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5039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500" kern="0"/>
              <a:t>Quantify </a:t>
            </a:r>
            <a:r>
              <a:rPr lang="en-US" sz="1500" kern="0">
                <a:solidFill>
                  <a:schemeClr val="accent1"/>
                </a:solidFill>
              </a:rPr>
              <a:t>habitat preference </a:t>
            </a:r>
            <a:r>
              <a:rPr lang="en-US" sz="1500" kern="0"/>
              <a:t>by comparing used and available habitat</a:t>
            </a:r>
            <a:endParaRPr lang="en-US" sz="1500" kern="0" dirty="0"/>
          </a:p>
        </p:txBody>
      </p:sp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824F62B3-FB19-47C6-99D0-65ECCA8C0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23" y="1757129"/>
            <a:ext cx="1600200" cy="2314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A06F58-6EE1-46FE-814C-27BAD268F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451" y="1822059"/>
            <a:ext cx="4170026" cy="19569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5B9631-0350-4982-8F8F-97F4675095F0}"/>
              </a:ext>
            </a:extLst>
          </p:cNvPr>
          <p:cNvSpPr txBox="1"/>
          <p:nvPr/>
        </p:nvSpPr>
        <p:spPr>
          <a:xfrm>
            <a:off x="2420412" y="3363546"/>
            <a:ext cx="440055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75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Northup, J.M, E. Vander Wal, M. Bonar, J. Fieberg, M.P. </a:t>
            </a:r>
            <a:r>
              <a:rPr lang="en-US" sz="75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Laforge</a:t>
            </a:r>
            <a:r>
              <a:rPr lang="en-US" sz="75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M. Leclerc, C.M. </a:t>
            </a:r>
            <a:r>
              <a:rPr lang="en-US" sz="75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Prokopenko</a:t>
            </a:r>
            <a:r>
              <a:rPr lang="en-US" sz="75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and B. D. Gerber. In review. Conceptual and methodological advances in habitat-selection modeling: guidelines for ecology and evolution. Ecological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236462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EC28B6B-CCAC-455F-84F3-7F3C99AD3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71550"/>
            <a:ext cx="4710598" cy="38016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BA039B-BB86-477D-8E4F-E3BAA884F670}"/>
              </a:ext>
            </a:extLst>
          </p:cNvPr>
          <p:cNvSpPr txBox="1"/>
          <p:nvPr/>
        </p:nvSpPr>
        <p:spPr>
          <a:xfrm>
            <a:off x="76200" y="133350"/>
            <a:ext cx="6629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NimbusSanL-Regu"/>
              </a:rPr>
              <a:t>Johnson, D. 1980. The comparison of usage and availability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measurements for evaluating resource preference. Ecology 61:65-71.</a:t>
            </a:r>
          </a:p>
        </p:txBody>
      </p:sp>
    </p:spTree>
    <p:extLst>
      <p:ext uri="{BB962C8B-B14F-4D97-AF65-F5344CB8AC3E}">
        <p14:creationId xmlns:p14="http://schemas.microsoft.com/office/powerpoint/2010/main" val="372376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B008-8B47-4D93-9546-80D55B5F4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950" dirty="0"/>
              <a:t>Species Distribution and Habitat-Selection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D251C-06BE-4023-92D0-08274421C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9074" y="1236115"/>
            <a:ext cx="2914650" cy="2000250"/>
          </a:xfrm>
        </p:spPr>
        <p:txBody>
          <a:bodyPr/>
          <a:lstStyle/>
          <a:p>
            <a:pPr marL="0" indent="0">
              <a:buNone/>
            </a:pPr>
            <a:r>
              <a:rPr lang="en-US" sz="1650" dirty="0"/>
              <a:t>Model the distribution of locations as a function of:</a:t>
            </a:r>
          </a:p>
          <a:p>
            <a:r>
              <a:rPr lang="en-US" sz="1650" dirty="0"/>
              <a:t>Resources (more is better)</a:t>
            </a:r>
          </a:p>
          <a:p>
            <a:r>
              <a:rPr lang="en-US" sz="1650" dirty="0"/>
              <a:t>Risks (less is better)</a:t>
            </a:r>
          </a:p>
          <a:p>
            <a:r>
              <a:rPr lang="en-US" sz="1650" dirty="0"/>
              <a:t>Conditions (not too much or too little)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3E0864-860D-4BE6-95A1-49503C4AB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52" y="3159983"/>
            <a:ext cx="704141" cy="10523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C59BF2-12BE-4D15-AAAE-141761DD5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1" y="3236365"/>
            <a:ext cx="1655750" cy="8996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F8448A-56C2-4263-B044-E34415D40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3264368"/>
            <a:ext cx="1282445" cy="89962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A80F309-2534-40E8-A8BB-FFE03D00F3D4}"/>
              </a:ext>
            </a:extLst>
          </p:cNvPr>
          <p:cNvSpPr txBox="1">
            <a:spLocks/>
          </p:cNvSpPr>
          <p:nvPr/>
        </p:nvSpPr>
        <p:spPr bwMode="auto">
          <a:xfrm>
            <a:off x="241891" y="1236115"/>
            <a:ext cx="3187109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1442" tIns="25721" rIns="51442" bIns="25721" numCol="1" anchor="t" anchorCtr="0" compatLnSpc="1">
            <a:prstTxWarp prst="textNoShape">
              <a:avLst/>
            </a:prstTxWarp>
          </a:bodyPr>
          <a:lstStyle>
            <a:lvl1pPr marL="257209" indent="-2572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24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287" indent="-21434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2100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857364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1200310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543256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886201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9147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2093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5039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650" kern="0" dirty="0"/>
              <a:t>Both compare: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50" kern="0" dirty="0"/>
              <a:t>Locations where individuals are found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50" kern="0" dirty="0"/>
              <a:t>Random/available/background/pseudo-absence locations</a:t>
            </a:r>
          </a:p>
          <a:p>
            <a:pPr marL="0" indent="0">
              <a:buNone/>
            </a:pPr>
            <a:endParaRPr 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2798853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D72BF6F-AA76-4994-8282-1B527A47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118" y="365944"/>
            <a:ext cx="5829300" cy="642938"/>
          </a:xfrm>
        </p:spPr>
        <p:txBody>
          <a:bodyPr/>
          <a:lstStyle/>
          <a:p>
            <a:r>
              <a:rPr lang="en-US" sz="2100" dirty="0"/>
              <a:t>Logistic regression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090F242-7CFD-4AA5-B4F0-23F1447114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0118" y="1080553"/>
                <a:ext cx="5424882" cy="2228850"/>
              </a:xfrm>
            </p:spPr>
            <p:txBody>
              <a:bodyPr/>
              <a:lstStyle/>
              <a:p>
                <a:r>
                  <a:rPr lang="en-US" sz="1650" dirty="0"/>
                  <a:t>Monitor n habitat patches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50" dirty="0"/>
                  <a:t> = 1 if detected and 0 otherwise, </a:t>
                </a:r>
                <a:r>
                  <a:rPr lang="en-US" sz="1650" dirty="0" err="1"/>
                  <a:t>i</a:t>
                </a:r>
                <a:r>
                  <a:rPr lang="en-US" sz="1650" dirty="0"/>
                  <a:t>=1, 2, …, n </a:t>
                </a:r>
              </a:p>
              <a:p>
                <a:r>
                  <a:rPr lang="en-US" sz="1650" dirty="0"/>
                  <a:t>Spatial predictors: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5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50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𝑖𝑝</m:t>
                        </m:r>
                      </m:sub>
                    </m:sSub>
                    <m:r>
                      <a:rPr lang="en-US" sz="165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sz="1650" dirty="0"/>
                </a:br>
                <a:br>
                  <a:rPr lang="en-US" sz="1650" dirty="0"/>
                </a:br>
                <a:endParaRPr lang="en-US" sz="45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5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𝐵𝑒𝑟𝑛𝑜𝑢𝑙𝑙𝑖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5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50" i="1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16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5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/(1−</m:t>
                        </m:r>
                        <m:sSub>
                          <m:sSubPr>
                            <m:ctrlPr>
                              <a:rPr lang="en-US" sz="16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5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50" i="1">
                        <a:latin typeface="Cambria Math" panose="02040503050406030204" pitchFamily="18" charset="0"/>
                      </a:rPr>
                      <m:t>]=</m:t>
                    </m:r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5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50" i="1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𝑖𝑝</m:t>
                        </m:r>
                      </m:sub>
                    </m:sSub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50" dirty="0"/>
                  <a:t> 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090F242-7CFD-4AA5-B4F0-23F1447114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0118" y="1080553"/>
                <a:ext cx="5424882" cy="2228850"/>
              </a:xfrm>
              <a:blipFill>
                <a:blip r:embed="rId2"/>
                <a:stretch>
                  <a:fillRect l="-1124" t="-1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7A74283A-215F-4023-8BB9-49475E7ECB7C}"/>
              </a:ext>
            </a:extLst>
          </p:cNvPr>
          <p:cNvGrpSpPr/>
          <p:nvPr/>
        </p:nvGrpSpPr>
        <p:grpSpPr>
          <a:xfrm>
            <a:off x="19118" y="2952750"/>
            <a:ext cx="6614651" cy="1346712"/>
            <a:chOff x="172065" y="2890684"/>
            <a:chExt cx="8819535" cy="17956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CCF5C0-0CDE-4C7C-94F3-7550C2C99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3870" y="2890684"/>
              <a:ext cx="1837730" cy="17335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ontent Placeholder 2">
                  <a:extLst>
                    <a:ext uri="{FF2B5EF4-FFF2-40B4-BE49-F238E27FC236}">
                      <a16:creationId xmlns:a16="http://schemas.microsoft.com/office/drawing/2014/main" id="{EAD13CB0-12DF-41A9-8F9E-430E78F1D76C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172065" y="3486150"/>
                  <a:ext cx="7772400" cy="12001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FAA26D3D-D897-4be2-8F04-BA451C77F1D7}">
                    <ma14:placeholderFlag xmlns="" xmlns:ma14="http://schemas.microsoft.com/office/mac/drawingml/2011/main" val="1"/>
                  </a:ext>
                </a:extLst>
              </p:spPr>
              <p:txBody>
                <a:bodyPr vert="horz" wrap="square" lIns="51442" tIns="25721" rIns="51442" bIns="25721" numCol="1" anchor="t" anchorCtr="0" compatLnSpc="1">
                  <a:prstTxWarp prst="textNoShape">
                    <a:avLst/>
                  </a:prstTxWarp>
                </a:bodyPr>
                <a:lstStyle>
                  <a:lvl1pPr marL="257209" indent="-257209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•"/>
                    <a:defRPr sz="2400">
                      <a:solidFill>
                        <a:srgbClr val="595959"/>
                      </a:solidFill>
                      <a:latin typeface="+mn-lt"/>
                      <a:ea typeface="ＭＳ Ｐゴシック" charset="0"/>
                      <a:cs typeface="ＭＳ Ｐゴシック" charset="0"/>
                    </a:defRPr>
                  </a:lvl1pPr>
                  <a:lvl2pPr marL="557287" indent="-214341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–"/>
                    <a:defRPr sz="2100">
                      <a:solidFill>
                        <a:srgbClr val="595959"/>
                      </a:solidFill>
                      <a:latin typeface="+mn-lt"/>
                      <a:ea typeface="ＭＳ Ｐゴシック" charset="0"/>
                    </a:defRPr>
                  </a:lvl2pPr>
                  <a:lvl3pPr marL="857364" indent="-171473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•"/>
                    <a:defRPr sz="1800">
                      <a:solidFill>
                        <a:srgbClr val="595959"/>
                      </a:solidFill>
                      <a:latin typeface="+mn-lt"/>
                      <a:ea typeface="ＭＳ Ｐゴシック" charset="0"/>
                    </a:defRPr>
                  </a:lvl3pPr>
                  <a:lvl4pPr marL="1200310" indent="-171473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–"/>
                    <a:defRPr sz="1500">
                      <a:solidFill>
                        <a:srgbClr val="595959"/>
                      </a:solidFill>
                      <a:latin typeface="+mn-lt"/>
                      <a:ea typeface="ＭＳ Ｐゴシック" charset="0"/>
                    </a:defRPr>
                  </a:lvl4pPr>
                  <a:lvl5pPr marL="1543256" indent="-171473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»"/>
                    <a:defRPr sz="1500">
                      <a:solidFill>
                        <a:srgbClr val="595959"/>
                      </a:solidFill>
                      <a:latin typeface="+mn-lt"/>
                      <a:ea typeface="ＭＳ Ｐゴシック" charset="0"/>
                    </a:defRPr>
                  </a:lvl5pPr>
                  <a:lvl6pPr marL="1886201" indent="-171473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»"/>
                    <a:defRPr sz="15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6pPr>
                  <a:lvl7pPr marL="2229147" indent="-171473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»"/>
                    <a:defRPr sz="15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7pPr>
                  <a:lvl8pPr marL="2572093" indent="-171473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»"/>
                    <a:defRPr sz="15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8pPr>
                  <a:lvl9pPr marL="2915039" indent="-171473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»"/>
                    <a:defRPr sz="15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5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50" i="1" ker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5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50" i="1" ker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1650" i="1" ker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650" i="1" kern="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sz="165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5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6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50" i="1">
                                    <a:latin typeface="Cambria Math" panose="02040503050406030204" pitchFamily="18" charset="0"/>
                                  </a:rPr>
                                  <m:t>+ …+</m:t>
                                </m:r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𝑖𝑝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sz="1650" i="1" ker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m:rPr>
                                <m:sty m:val="p"/>
                              </m:rPr>
                              <a:rPr lang="en-US" sz="1650" i="1" kern="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sz="165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5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6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50" i="1">
                                    <a:latin typeface="Cambria Math" panose="02040503050406030204" pitchFamily="18" charset="0"/>
                                  </a:rPr>
                                  <m:t>+ …+</m:t>
                                </m:r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𝑖𝑝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oMath>
                    </m:oMathPara>
                  </a14:m>
                  <a:endParaRPr lang="en-US" sz="1650" dirty="0"/>
                </a:p>
                <a:p>
                  <a:endParaRPr lang="en-US" sz="1650" dirty="0"/>
                </a:p>
                <a:p>
                  <a:endParaRPr lang="en-US" sz="1650" kern="0" dirty="0"/>
                </a:p>
                <a:p>
                  <a:endParaRPr lang="en-US" sz="1650" kern="0" dirty="0"/>
                </a:p>
              </p:txBody>
            </p:sp>
          </mc:Choice>
          <mc:Fallback xmlns="">
            <p:sp>
              <p:nvSpPr>
                <p:cNvPr id="7" name="Content Placeholder 2">
                  <a:extLst>
                    <a:ext uri="{FF2B5EF4-FFF2-40B4-BE49-F238E27FC236}">
                      <a16:creationId xmlns:a16="http://schemas.microsoft.com/office/drawing/2014/main" id="{EAD13CB0-12DF-41A9-8F9E-430E78F1D7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2065" y="3486150"/>
                  <a:ext cx="7772400" cy="120015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FAA26D3D-D897-4be2-8F04-BA451C77F1D7}">
                    <ma14:placeholderFlag xmlns:ma14="http://schemas.microsoft.com/office/mac/drawingml/2011/main" xmlns="" xmlns:a14="http://schemas.microsoft.com/office/drawing/2010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CA22D1E-6476-4EB4-A59B-6F8CED33B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3533" y="398329"/>
            <a:ext cx="1410236" cy="141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78732"/>
      </p:ext>
    </p:extLst>
  </p:cSld>
  <p:clrMapOvr>
    <a:masterClrMapping/>
  </p:clrMapOvr>
</p:sld>
</file>

<file path=ppt/theme/theme1.xml><?xml version="1.0" encoding="utf-8"?>
<a:theme xmlns:a="http://schemas.openxmlformats.org/drawingml/2006/main" name="SVP-regents-PowerPoint-HD-3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D7D9D7"/>
      </a:lt2>
      <a:accent1>
        <a:srgbClr val="7A0019"/>
      </a:accent1>
      <a:accent2>
        <a:srgbClr val="FFCC33"/>
      </a:accent2>
      <a:accent3>
        <a:srgbClr val="C82936"/>
      </a:accent3>
      <a:accent4>
        <a:srgbClr val="003D4C"/>
      </a:accent4>
      <a:accent5>
        <a:srgbClr val="79C9C7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UMN-HD-1</Template>
  <TotalTime>24828</TotalTime>
  <Words>2583</Words>
  <Application>Microsoft Office PowerPoint</Application>
  <PresentationFormat>Custom</PresentationFormat>
  <Paragraphs>280</Paragraphs>
  <Slides>50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Arial</vt:lpstr>
      <vt:lpstr>Cambria Math</vt:lpstr>
      <vt:lpstr>Corbel</vt:lpstr>
      <vt:lpstr>Helvetica Neue</vt:lpstr>
      <vt:lpstr>NimbusSanL-Bold</vt:lpstr>
      <vt:lpstr>NimbusSanL-Regu</vt:lpstr>
      <vt:lpstr>NimbusSanL-ReguItal</vt:lpstr>
      <vt:lpstr>Times New Roman</vt:lpstr>
      <vt:lpstr>SVP-regents-PowerPoint-HD-3</vt:lpstr>
      <vt:lpstr>An Introduction to Resource and Step-Selection Functions</vt:lpstr>
      <vt:lpstr>Outline</vt:lpstr>
      <vt:lpstr>Species-Habitat-Association Models </vt:lpstr>
      <vt:lpstr>Species Distribution Models</vt:lpstr>
      <vt:lpstr>PowerPoint Presentation</vt:lpstr>
      <vt:lpstr>PowerPoint Presentation</vt:lpstr>
      <vt:lpstr>PowerPoint Presentation</vt:lpstr>
      <vt:lpstr>Species Distribution and Habitat-Selection Models</vt:lpstr>
      <vt:lpstr>Logistic regression </vt:lpstr>
      <vt:lpstr>Resource-Selection Functions</vt:lpstr>
      <vt:lpstr>PowerPoint Presentation</vt:lpstr>
      <vt:lpstr>Outline</vt:lpstr>
      <vt:lpstr>Frameworks for Interpreting Parameters</vt:lpstr>
      <vt:lpstr>PowerPoint Presentation</vt:lpstr>
      <vt:lpstr>Inhomogeneous Poisson Point Process (IPP)</vt:lpstr>
      <vt:lpstr>IPP as a Data Integrator</vt:lpstr>
      <vt:lpstr>Logistic Regression and IPP model</vt:lpstr>
      <vt:lpstr>Implementation</vt:lpstr>
      <vt:lpstr>PowerPoint Presentation</vt:lpstr>
      <vt:lpstr>Does a Point Process Framework Make Sense for  Telemetry Data?</vt:lpstr>
      <vt:lpstr>Weighted Distribution Theory</vt:lpstr>
      <vt:lpstr>Weighted Distribution Theory</vt:lpstr>
      <vt:lpstr>Exemplification</vt:lpstr>
      <vt:lpstr>AppA_HSF_examples.Rmd (html)</vt:lpstr>
      <vt:lpstr>PowerPoint Presentation</vt:lpstr>
      <vt:lpstr>Quantitative Predictors</vt:lpstr>
      <vt:lpstr>Quantitative Predictors</vt:lpstr>
      <vt:lpstr>Parameters</vt:lpstr>
      <vt:lpstr>Categorical Predictors</vt:lpstr>
      <vt:lpstr>Categorical Predictors</vt:lpstr>
      <vt:lpstr>Integrated Spatial Intensities </vt:lpstr>
      <vt:lpstr>How to create a pretty map?</vt:lpstr>
      <vt:lpstr>PowerPoint Presentation</vt:lpstr>
      <vt:lpstr>Outline</vt:lpstr>
      <vt:lpstr>Habitat Availability and Movement Constraints</vt:lpstr>
      <vt:lpstr>Telemetry Data and Independence</vt:lpstr>
      <vt:lpstr>PowerPoint Presentation</vt:lpstr>
      <vt:lpstr>Step-Selection Analyses</vt:lpstr>
      <vt:lpstr>Models for ϕ(s,s^′;θ) </vt:lpstr>
      <vt:lpstr>Conditional Logistic Regression</vt:lpstr>
      <vt:lpstr>Problem, we don’t know ϕ(s,s^′;θ) </vt:lpstr>
      <vt:lpstr>Distributions</vt:lpstr>
      <vt:lpstr> amt Package</vt:lpstr>
      <vt:lpstr>Problem </vt:lpstr>
      <vt:lpstr>Problem and Potential Solution</vt:lpstr>
      <vt:lpstr>Opportunity</vt:lpstr>
      <vt:lpstr>Implementation </vt:lpstr>
      <vt:lpstr>Integrated Step-Selection Analyses</vt:lpstr>
      <vt:lpstr>PowerPoint Presentation</vt:lpstr>
      <vt:lpstr>PowerPoint Presentation</vt:lpstr>
    </vt:vector>
  </TitlesOfParts>
  <Company>University Relations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Species-Habitat-Associations: Spatial Data, Predictive Models, and Ecological Insights</dc:title>
  <dc:creator>John R Fieberg</dc:creator>
  <cp:lastModifiedBy>John R Fieberg</cp:lastModifiedBy>
  <cp:revision>168</cp:revision>
  <dcterms:created xsi:type="dcterms:W3CDTF">2021-02-16T21:31:46Z</dcterms:created>
  <dcterms:modified xsi:type="dcterms:W3CDTF">2022-06-26T05:40:06Z</dcterms:modified>
</cp:coreProperties>
</file>